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7.jpg" ContentType="image/jpeg"/>
  <Override PartName="/ppt/media/image19.jpg" ContentType="image/jpeg"/>
  <Override PartName="/ppt/media/image20.jpg" ContentType="image/jpeg"/>
  <Override PartName="/ppt/notesSlides/notesSlide1.xml" ContentType="application/vnd.openxmlformats-officedocument.presentationml.notesSlide+xml"/>
  <Override PartName="/ppt/media/image22.jpg" ContentType="image/jpeg"/>
  <Override PartName="/ppt/media/image23.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0.jpg" ContentType="image/jpeg"/>
  <Override PartName="/ppt/media/image61.jpg" ContentType="image/jpeg"/>
  <Override PartName="/ppt/media/image9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465" r:id="rId3"/>
    <p:sldId id="466" r:id="rId4"/>
    <p:sldId id="467" r:id="rId5"/>
    <p:sldId id="468" r:id="rId6"/>
    <p:sldId id="469" r:id="rId7"/>
    <p:sldId id="470" r:id="rId8"/>
    <p:sldId id="455" r:id="rId9"/>
    <p:sldId id="471" r:id="rId10"/>
    <p:sldId id="450" r:id="rId11"/>
    <p:sldId id="472" r:id="rId12"/>
    <p:sldId id="473" r:id="rId13"/>
    <p:sldId id="474" r:id="rId14"/>
    <p:sldId id="475" r:id="rId15"/>
    <p:sldId id="476" r:id="rId16"/>
    <p:sldId id="477" r:id="rId17"/>
    <p:sldId id="344" r:id="rId18"/>
    <p:sldId id="479" r:id="rId19"/>
    <p:sldId id="480" r:id="rId20"/>
    <p:sldId id="481" r:id="rId21"/>
    <p:sldId id="457" r:id="rId22"/>
    <p:sldId id="285" r:id="rId23"/>
    <p:sldId id="276" r:id="rId24"/>
    <p:sldId id="337" r:id="rId25"/>
    <p:sldId id="406" r:id="rId26"/>
    <p:sldId id="416" r:id="rId27"/>
    <p:sldId id="459" r:id="rId28"/>
    <p:sldId id="417" r:id="rId29"/>
    <p:sldId id="488" r:id="rId30"/>
    <p:sldId id="484" r:id="rId31"/>
    <p:sldId id="485" r:id="rId32"/>
    <p:sldId id="486" r:id="rId33"/>
    <p:sldId id="491" r:id="rId34"/>
    <p:sldId id="493" r:id="rId35"/>
    <p:sldId id="261" r:id="rId36"/>
    <p:sldId id="494" r:id="rId37"/>
    <p:sldId id="381" r:id="rId38"/>
    <p:sldId id="279" r:id="rId39"/>
    <p:sldId id="373" r:id="rId40"/>
    <p:sldId id="433" r:id="rId41"/>
    <p:sldId id="496" r:id="rId42"/>
    <p:sldId id="513" r:id="rId43"/>
    <p:sldId id="382" r:id="rId44"/>
    <p:sldId id="353" r:id="rId45"/>
    <p:sldId id="380" r:id="rId46"/>
    <p:sldId id="357" r:id="rId47"/>
    <p:sldId id="355" r:id="rId48"/>
    <p:sldId id="324" r:id="rId49"/>
    <p:sldId id="421" r:id="rId50"/>
    <p:sldId id="358" r:id="rId51"/>
    <p:sldId id="422" r:id="rId52"/>
    <p:sldId id="439" r:id="rId53"/>
    <p:sldId id="440" r:id="rId54"/>
    <p:sldId id="361" r:id="rId55"/>
    <p:sldId id="423" r:id="rId56"/>
    <p:sldId id="501" r:id="rId57"/>
    <p:sldId id="500" r:id="rId58"/>
    <p:sldId id="502" r:id="rId59"/>
    <p:sldId id="503" r:id="rId60"/>
    <p:sldId id="504" r:id="rId61"/>
    <p:sldId id="505" r:id="rId62"/>
    <p:sldId id="509" r:id="rId63"/>
    <p:sldId id="510" r:id="rId64"/>
    <p:sldId id="511" r:id="rId65"/>
    <p:sldId id="512" r:id="rId66"/>
    <p:sldId id="441" r:id="rId67"/>
    <p:sldId id="442" r:id="rId68"/>
    <p:sldId id="443" r:id="rId69"/>
    <p:sldId id="447" r:id="rId70"/>
    <p:sldId id="506" r:id="rId71"/>
    <p:sldId id="507" r:id="rId72"/>
    <p:sldId id="508" r:id="rId73"/>
    <p:sldId id="312" r:id="rId7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CCFF"/>
    <a:srgbClr val="000099"/>
    <a:srgbClr val="CCECFF"/>
    <a:srgbClr val="9999FF"/>
    <a:srgbClr val="FFCC99"/>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684" autoAdjust="0"/>
    <p:restoredTop sz="90941" autoAdjust="0"/>
  </p:normalViewPr>
  <p:slideViewPr>
    <p:cSldViewPr>
      <p:cViewPr varScale="1">
        <p:scale>
          <a:sx n="78" d="100"/>
          <a:sy n="78" d="100"/>
        </p:scale>
        <p:origin x="101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3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457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246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458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B045E7C-C358-4CAD-B60D-E81B16FE24E7}" type="slidenum">
              <a:rPr lang="en-US"/>
              <a:pPr>
                <a:defRPr/>
              </a:pPr>
              <a:t>‹#›</a:t>
            </a:fld>
            <a:endParaRPr lang="en-US"/>
          </a:p>
        </p:txBody>
      </p:sp>
    </p:spTree>
    <p:extLst>
      <p:ext uri="{BB962C8B-B14F-4D97-AF65-F5344CB8AC3E}">
        <p14:creationId xmlns:p14="http://schemas.microsoft.com/office/powerpoint/2010/main" val="4029166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6B045E7C-C358-4CAD-B60D-E81B16FE24E7}" type="slidenum">
              <a:rPr lang="en-US" smtClean="0"/>
              <a:pPr>
                <a:defRPr/>
              </a:pPr>
              <a:t>15</a:t>
            </a:fld>
            <a:endParaRPr lang="en-US"/>
          </a:p>
        </p:txBody>
      </p:sp>
    </p:spTree>
    <p:extLst>
      <p:ext uri="{BB962C8B-B14F-4D97-AF65-F5344CB8AC3E}">
        <p14:creationId xmlns:p14="http://schemas.microsoft.com/office/powerpoint/2010/main" val="263359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6B045E7C-C358-4CAD-B60D-E81B16FE24E7}" type="slidenum">
              <a:rPr lang="en-US" smtClean="0"/>
              <a:pPr>
                <a:defRPr/>
              </a:pPr>
              <a:t>27</a:t>
            </a:fld>
            <a:endParaRPr lang="en-US"/>
          </a:p>
        </p:txBody>
      </p:sp>
    </p:spTree>
    <p:extLst>
      <p:ext uri="{BB962C8B-B14F-4D97-AF65-F5344CB8AC3E}">
        <p14:creationId xmlns:p14="http://schemas.microsoft.com/office/powerpoint/2010/main" val="237523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6B045E7C-C358-4CAD-B60D-E81B16FE24E7}" type="slidenum">
              <a:rPr lang="en-US" smtClean="0"/>
              <a:pPr>
                <a:defRPr/>
              </a:pPr>
              <a:t>28</a:t>
            </a:fld>
            <a:endParaRPr lang="en-US"/>
          </a:p>
        </p:txBody>
      </p:sp>
    </p:spTree>
    <p:extLst>
      <p:ext uri="{BB962C8B-B14F-4D97-AF65-F5344CB8AC3E}">
        <p14:creationId xmlns:p14="http://schemas.microsoft.com/office/powerpoint/2010/main" val="246471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6B045E7C-C358-4CAD-B60D-E81B16FE24E7}" type="slidenum">
              <a:rPr lang="en-US" smtClean="0"/>
              <a:pPr>
                <a:defRPr/>
              </a:pPr>
              <a:t>31</a:t>
            </a:fld>
            <a:endParaRPr lang="en-US"/>
          </a:p>
        </p:txBody>
      </p:sp>
    </p:spTree>
    <p:extLst>
      <p:ext uri="{BB962C8B-B14F-4D97-AF65-F5344CB8AC3E}">
        <p14:creationId xmlns:p14="http://schemas.microsoft.com/office/powerpoint/2010/main" val="313761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E3399-C782-4154-9349-0DB0560CE6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702AB5-FBAA-433D-ABA1-8A3708E200C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D07B75-2883-41BE-B7B7-B02268555B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2313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0800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36888" y="4542574"/>
            <a:ext cx="483771" cy="101438"/>
          </a:xfrm>
        </p:spPr>
        <p:txBody>
          <a:bodyPr lIns="0" tIns="0" rIns="0" bIns="0"/>
          <a:lstStyle>
            <a:lvl1pPr>
              <a:defRPr sz="659" b="0" i="0">
                <a:solidFill>
                  <a:srgbClr val="A8A8A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9442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36888" y="4542574"/>
            <a:ext cx="483771" cy="101438"/>
          </a:xfrm>
        </p:spPr>
        <p:txBody>
          <a:bodyPr lIns="0" tIns="0" rIns="0" bIns="0"/>
          <a:lstStyle>
            <a:lvl1pPr>
              <a:defRPr sz="659" b="0" i="0">
                <a:solidFill>
                  <a:srgbClr val="A8A8A8"/>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8306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912" y="3789069"/>
            <a:ext cx="491023" cy="131109"/>
          </a:xfrm>
          <a:prstGeom prst="rect">
            <a:avLst/>
          </a:prstGeom>
          <a:blipFill>
            <a:blip r:embed="rId2" cstate="print"/>
            <a:stretch>
              <a:fillRect/>
            </a:stretch>
          </a:blipFill>
        </p:spPr>
        <p:txBody>
          <a:bodyPr wrap="square" lIns="0" tIns="0" rIns="0" bIns="0" rtlCol="0"/>
          <a:lstStyle/>
          <a:p>
            <a:endParaRPr sz="1092"/>
          </a:p>
        </p:txBody>
      </p:sp>
      <p:sp>
        <p:nvSpPr>
          <p:cNvPr id="17" name="bk object 17"/>
          <p:cNvSpPr/>
          <p:nvPr/>
        </p:nvSpPr>
        <p:spPr>
          <a:xfrm>
            <a:off x="2105945" y="3723514"/>
            <a:ext cx="327349" cy="839101"/>
          </a:xfrm>
          <a:prstGeom prst="rect">
            <a:avLst/>
          </a:prstGeom>
          <a:blipFill>
            <a:blip r:embed="rId3" cstate="print"/>
            <a:stretch>
              <a:fillRect/>
            </a:stretch>
          </a:blipFill>
        </p:spPr>
        <p:txBody>
          <a:bodyPr wrap="square" lIns="0" tIns="0" rIns="0" bIns="0" rtlCol="0"/>
          <a:lstStyle/>
          <a:p>
            <a:endParaRPr sz="1092"/>
          </a:p>
        </p:txBody>
      </p:sp>
      <p:sp>
        <p:nvSpPr>
          <p:cNvPr id="18" name="bk object 18"/>
          <p:cNvSpPr/>
          <p:nvPr/>
        </p:nvSpPr>
        <p:spPr>
          <a:xfrm>
            <a:off x="1734949" y="5205053"/>
            <a:ext cx="76381" cy="222886"/>
          </a:xfrm>
          <a:prstGeom prst="rect">
            <a:avLst/>
          </a:prstGeom>
          <a:blipFill>
            <a:blip r:embed="rId4" cstate="print"/>
            <a:stretch>
              <a:fillRect/>
            </a:stretch>
          </a:blipFill>
        </p:spPr>
        <p:txBody>
          <a:bodyPr wrap="square" lIns="0" tIns="0" rIns="0" bIns="0" rtlCol="0"/>
          <a:lstStyle/>
          <a:p>
            <a:endParaRPr sz="1092"/>
          </a:p>
        </p:txBody>
      </p:sp>
      <p:sp>
        <p:nvSpPr>
          <p:cNvPr id="19" name="bk object 19"/>
          <p:cNvSpPr/>
          <p:nvPr/>
        </p:nvSpPr>
        <p:spPr>
          <a:xfrm>
            <a:off x="2073210" y="4759280"/>
            <a:ext cx="360084" cy="576882"/>
          </a:xfrm>
          <a:prstGeom prst="rect">
            <a:avLst/>
          </a:prstGeom>
          <a:blipFill>
            <a:blip r:embed="rId5" cstate="print"/>
            <a:stretch>
              <a:fillRect/>
            </a:stretch>
          </a:blipFill>
        </p:spPr>
        <p:txBody>
          <a:bodyPr wrap="square" lIns="0" tIns="0" rIns="0" bIns="0" rtlCol="0"/>
          <a:lstStyle/>
          <a:p>
            <a:endParaRPr sz="1092"/>
          </a:p>
        </p:txBody>
      </p:sp>
      <p:sp>
        <p:nvSpPr>
          <p:cNvPr id="20" name="bk object 20"/>
          <p:cNvSpPr/>
          <p:nvPr/>
        </p:nvSpPr>
        <p:spPr>
          <a:xfrm>
            <a:off x="0" y="5532827"/>
            <a:ext cx="2346001" cy="576882"/>
          </a:xfrm>
          <a:prstGeom prst="rect">
            <a:avLst/>
          </a:prstGeom>
          <a:blipFill>
            <a:blip r:embed="rId6" cstate="print"/>
            <a:stretch>
              <a:fillRect/>
            </a:stretch>
          </a:blipFill>
        </p:spPr>
        <p:txBody>
          <a:bodyPr wrap="square" lIns="0" tIns="0" rIns="0" bIns="0" rtlCol="0"/>
          <a:lstStyle/>
          <a:p>
            <a:endParaRPr sz="1092"/>
          </a:p>
        </p:txBody>
      </p:sp>
      <p:sp>
        <p:nvSpPr>
          <p:cNvPr id="21" name="bk object 21"/>
          <p:cNvSpPr/>
          <p:nvPr/>
        </p:nvSpPr>
        <p:spPr>
          <a:xfrm>
            <a:off x="2716996" y="3651404"/>
            <a:ext cx="971135" cy="1855201"/>
          </a:xfrm>
          <a:prstGeom prst="rect">
            <a:avLst/>
          </a:prstGeom>
          <a:blipFill>
            <a:blip r:embed="rId7" cstate="print"/>
            <a:stretch>
              <a:fillRect/>
            </a:stretch>
          </a:blipFill>
        </p:spPr>
        <p:txBody>
          <a:bodyPr wrap="square" lIns="0" tIns="0" rIns="0" bIns="0" rtlCol="0"/>
          <a:lstStyle/>
          <a:p>
            <a:endParaRPr sz="1092"/>
          </a:p>
        </p:txBody>
      </p:sp>
      <p:sp>
        <p:nvSpPr>
          <p:cNvPr id="22" name="bk object 22"/>
          <p:cNvSpPr/>
          <p:nvPr/>
        </p:nvSpPr>
        <p:spPr>
          <a:xfrm>
            <a:off x="4932058" y="4025065"/>
            <a:ext cx="1069340" cy="1848646"/>
          </a:xfrm>
          <a:prstGeom prst="rect">
            <a:avLst/>
          </a:prstGeom>
          <a:blipFill>
            <a:blip r:embed="rId8" cstate="print"/>
            <a:stretch>
              <a:fillRect/>
            </a:stretch>
          </a:blipFill>
        </p:spPr>
        <p:txBody>
          <a:bodyPr wrap="square" lIns="0" tIns="0" rIns="0" bIns="0" rtlCol="0"/>
          <a:lstStyle/>
          <a:p>
            <a:endParaRPr sz="1092"/>
          </a:p>
        </p:txBody>
      </p:sp>
      <p:sp>
        <p:nvSpPr>
          <p:cNvPr id="23" name="bk object 23"/>
          <p:cNvSpPr/>
          <p:nvPr/>
        </p:nvSpPr>
        <p:spPr>
          <a:xfrm>
            <a:off x="7496290" y="4628171"/>
            <a:ext cx="491023" cy="1547093"/>
          </a:xfrm>
          <a:prstGeom prst="rect">
            <a:avLst/>
          </a:prstGeom>
          <a:blipFill>
            <a:blip r:embed="rId9" cstate="print"/>
            <a:stretch>
              <a:fillRect/>
            </a:stretch>
          </a:blipFill>
        </p:spPr>
        <p:txBody>
          <a:bodyPr wrap="square" lIns="0" tIns="0" rIns="0" bIns="0" rtlCol="0"/>
          <a:lstStyle/>
          <a:p>
            <a:endParaRPr sz="1092"/>
          </a:p>
        </p:txBody>
      </p:sp>
      <p:sp>
        <p:nvSpPr>
          <p:cNvPr id="24" name="bk object 24"/>
          <p:cNvSpPr/>
          <p:nvPr/>
        </p:nvSpPr>
        <p:spPr>
          <a:xfrm>
            <a:off x="2400559" y="3199076"/>
            <a:ext cx="0" cy="524660"/>
          </a:xfrm>
          <a:custGeom>
            <a:avLst/>
            <a:gdLst/>
            <a:ahLst/>
            <a:cxnLst/>
            <a:rect l="l" t="t" r="r" b="b"/>
            <a:pathLst>
              <a:path h="961390">
                <a:moveTo>
                  <a:pt x="0" y="960985"/>
                </a:moveTo>
                <a:lnTo>
                  <a:pt x="0" y="0"/>
                </a:lnTo>
              </a:path>
            </a:pathLst>
          </a:custGeom>
          <a:ln w="11995">
            <a:solidFill>
              <a:srgbClr val="000000"/>
            </a:solidFill>
          </a:ln>
        </p:spPr>
        <p:txBody>
          <a:bodyPr wrap="square" lIns="0" tIns="0" rIns="0" bIns="0" rtlCol="0"/>
          <a:lstStyle/>
          <a:p>
            <a:endParaRPr sz="1092"/>
          </a:p>
        </p:txBody>
      </p:sp>
      <p:sp>
        <p:nvSpPr>
          <p:cNvPr id="25" name="bk object 25"/>
          <p:cNvSpPr/>
          <p:nvPr/>
        </p:nvSpPr>
        <p:spPr>
          <a:xfrm>
            <a:off x="2738820" y="5506608"/>
            <a:ext cx="0" cy="576987"/>
          </a:xfrm>
          <a:custGeom>
            <a:avLst/>
            <a:gdLst/>
            <a:ahLst/>
            <a:cxnLst/>
            <a:rect l="l" t="t" r="r" b="b"/>
            <a:pathLst>
              <a:path h="1057275">
                <a:moveTo>
                  <a:pt x="0" y="1057084"/>
                </a:moveTo>
                <a:lnTo>
                  <a:pt x="0" y="0"/>
                </a:lnTo>
              </a:path>
            </a:pathLst>
          </a:custGeom>
          <a:ln w="23990">
            <a:solidFill>
              <a:srgbClr val="000000"/>
            </a:solidFill>
          </a:ln>
        </p:spPr>
        <p:txBody>
          <a:bodyPr wrap="square" lIns="0" tIns="0" rIns="0" bIns="0" rtlCol="0"/>
          <a:lstStyle/>
          <a:p>
            <a:endParaRPr sz="1092"/>
          </a:p>
        </p:txBody>
      </p:sp>
      <p:sp>
        <p:nvSpPr>
          <p:cNvPr id="26" name="bk object 26"/>
          <p:cNvSpPr/>
          <p:nvPr/>
        </p:nvSpPr>
        <p:spPr>
          <a:xfrm>
            <a:off x="2738820" y="3192521"/>
            <a:ext cx="0" cy="465748"/>
          </a:xfrm>
          <a:custGeom>
            <a:avLst/>
            <a:gdLst/>
            <a:ahLst/>
            <a:cxnLst/>
            <a:rect l="l" t="t" r="r" b="b"/>
            <a:pathLst>
              <a:path h="853440">
                <a:moveTo>
                  <a:pt x="0" y="852874"/>
                </a:moveTo>
                <a:lnTo>
                  <a:pt x="0" y="0"/>
                </a:lnTo>
              </a:path>
            </a:pathLst>
          </a:custGeom>
          <a:ln w="23990">
            <a:solidFill>
              <a:srgbClr val="000000"/>
            </a:solidFill>
          </a:ln>
        </p:spPr>
        <p:txBody>
          <a:bodyPr wrap="square" lIns="0" tIns="0" rIns="0" bIns="0" rtlCol="0"/>
          <a:lstStyle/>
          <a:p>
            <a:endParaRPr sz="1092"/>
          </a:p>
        </p:txBody>
      </p:sp>
      <p:sp>
        <p:nvSpPr>
          <p:cNvPr id="27" name="bk object 27"/>
          <p:cNvSpPr/>
          <p:nvPr/>
        </p:nvSpPr>
        <p:spPr>
          <a:xfrm>
            <a:off x="3666309" y="5506608"/>
            <a:ext cx="0" cy="203418"/>
          </a:xfrm>
          <a:custGeom>
            <a:avLst/>
            <a:gdLst/>
            <a:ahLst/>
            <a:cxnLst/>
            <a:rect l="l" t="t" r="r" b="b"/>
            <a:pathLst>
              <a:path h="372745">
                <a:moveTo>
                  <a:pt x="0" y="372381"/>
                </a:moveTo>
                <a:lnTo>
                  <a:pt x="0" y="0"/>
                </a:lnTo>
              </a:path>
            </a:pathLst>
          </a:custGeom>
          <a:ln w="23990">
            <a:solidFill>
              <a:srgbClr val="000000"/>
            </a:solidFill>
          </a:ln>
        </p:spPr>
        <p:txBody>
          <a:bodyPr wrap="square" lIns="0" tIns="0" rIns="0" bIns="0" rtlCol="0"/>
          <a:lstStyle/>
          <a:p>
            <a:endParaRPr sz="1092"/>
          </a:p>
        </p:txBody>
      </p:sp>
      <p:sp>
        <p:nvSpPr>
          <p:cNvPr id="28" name="bk object 28"/>
          <p:cNvSpPr/>
          <p:nvPr/>
        </p:nvSpPr>
        <p:spPr>
          <a:xfrm>
            <a:off x="4048216" y="3841515"/>
            <a:ext cx="0" cy="2248689"/>
          </a:xfrm>
          <a:custGeom>
            <a:avLst/>
            <a:gdLst/>
            <a:ahLst/>
            <a:cxnLst/>
            <a:rect l="l" t="t" r="r" b="b"/>
            <a:pathLst>
              <a:path h="4120515">
                <a:moveTo>
                  <a:pt x="0" y="4120225"/>
                </a:moveTo>
                <a:lnTo>
                  <a:pt x="0" y="0"/>
                </a:lnTo>
              </a:path>
            </a:pathLst>
          </a:custGeom>
          <a:ln w="23990">
            <a:solidFill>
              <a:srgbClr val="000000"/>
            </a:solidFill>
          </a:ln>
        </p:spPr>
        <p:txBody>
          <a:bodyPr wrap="square" lIns="0" tIns="0" rIns="0" bIns="0" rtlCol="0"/>
          <a:lstStyle/>
          <a:p>
            <a:endParaRPr sz="1092"/>
          </a:p>
        </p:txBody>
      </p:sp>
      <p:sp>
        <p:nvSpPr>
          <p:cNvPr id="29" name="bk object 29"/>
          <p:cNvSpPr/>
          <p:nvPr/>
        </p:nvSpPr>
        <p:spPr>
          <a:xfrm>
            <a:off x="4801118" y="3238409"/>
            <a:ext cx="0" cy="583571"/>
          </a:xfrm>
          <a:custGeom>
            <a:avLst/>
            <a:gdLst/>
            <a:ahLst/>
            <a:cxnLst/>
            <a:rect l="l" t="t" r="r" b="b"/>
            <a:pathLst>
              <a:path h="1069340">
                <a:moveTo>
                  <a:pt x="0" y="1069096"/>
                </a:moveTo>
                <a:lnTo>
                  <a:pt x="0" y="0"/>
                </a:lnTo>
              </a:path>
            </a:pathLst>
          </a:custGeom>
          <a:ln w="11995">
            <a:solidFill>
              <a:srgbClr val="000000"/>
            </a:solidFill>
          </a:ln>
        </p:spPr>
        <p:txBody>
          <a:bodyPr wrap="square" lIns="0" tIns="0" rIns="0" bIns="0" rtlCol="0"/>
          <a:lstStyle/>
          <a:p>
            <a:endParaRPr sz="1092"/>
          </a:p>
        </p:txBody>
      </p:sp>
      <p:sp>
        <p:nvSpPr>
          <p:cNvPr id="30" name="bk object 30"/>
          <p:cNvSpPr/>
          <p:nvPr/>
        </p:nvSpPr>
        <p:spPr>
          <a:xfrm>
            <a:off x="4921146" y="3841515"/>
            <a:ext cx="0" cy="2248689"/>
          </a:xfrm>
          <a:custGeom>
            <a:avLst/>
            <a:gdLst/>
            <a:ahLst/>
            <a:cxnLst/>
            <a:rect l="l" t="t" r="r" b="b"/>
            <a:pathLst>
              <a:path h="4120515">
                <a:moveTo>
                  <a:pt x="0" y="4120225"/>
                </a:moveTo>
                <a:lnTo>
                  <a:pt x="0" y="0"/>
                </a:lnTo>
              </a:path>
            </a:pathLst>
          </a:custGeom>
          <a:ln w="11995">
            <a:solidFill>
              <a:srgbClr val="000000"/>
            </a:solidFill>
          </a:ln>
        </p:spPr>
        <p:txBody>
          <a:bodyPr wrap="square" lIns="0" tIns="0" rIns="0" bIns="0" rtlCol="0"/>
          <a:lstStyle/>
          <a:p>
            <a:endParaRPr sz="1092"/>
          </a:p>
        </p:txBody>
      </p:sp>
      <p:sp>
        <p:nvSpPr>
          <p:cNvPr id="31" name="bk object 31"/>
          <p:cNvSpPr/>
          <p:nvPr/>
        </p:nvSpPr>
        <p:spPr>
          <a:xfrm>
            <a:off x="6235998" y="3172854"/>
            <a:ext cx="0" cy="2910925"/>
          </a:xfrm>
          <a:custGeom>
            <a:avLst/>
            <a:gdLst/>
            <a:ahLst/>
            <a:cxnLst/>
            <a:rect l="l" t="t" r="r" b="b"/>
            <a:pathLst>
              <a:path h="5334000">
                <a:moveTo>
                  <a:pt x="0" y="5333469"/>
                </a:moveTo>
                <a:lnTo>
                  <a:pt x="0" y="0"/>
                </a:lnTo>
              </a:path>
            </a:pathLst>
          </a:custGeom>
          <a:ln w="11995">
            <a:solidFill>
              <a:srgbClr val="000000"/>
            </a:solidFill>
          </a:ln>
        </p:spPr>
        <p:txBody>
          <a:bodyPr wrap="square" lIns="0" tIns="0" rIns="0" bIns="0" rtlCol="0"/>
          <a:lstStyle/>
          <a:p>
            <a:endParaRPr sz="1092"/>
          </a:p>
        </p:txBody>
      </p:sp>
      <p:sp>
        <p:nvSpPr>
          <p:cNvPr id="32" name="bk object 32"/>
          <p:cNvSpPr/>
          <p:nvPr/>
        </p:nvSpPr>
        <p:spPr>
          <a:xfrm>
            <a:off x="6519701" y="3179410"/>
            <a:ext cx="0" cy="2897756"/>
          </a:xfrm>
          <a:custGeom>
            <a:avLst/>
            <a:gdLst/>
            <a:ahLst/>
            <a:cxnLst/>
            <a:rect l="l" t="t" r="r" b="b"/>
            <a:pathLst>
              <a:path h="5309870">
                <a:moveTo>
                  <a:pt x="0" y="5309445"/>
                </a:moveTo>
                <a:lnTo>
                  <a:pt x="0" y="0"/>
                </a:lnTo>
              </a:path>
            </a:pathLst>
          </a:custGeom>
          <a:ln w="11995">
            <a:solidFill>
              <a:srgbClr val="000000"/>
            </a:solidFill>
          </a:ln>
        </p:spPr>
        <p:txBody>
          <a:bodyPr wrap="square" lIns="0" tIns="0" rIns="0" bIns="0" rtlCol="0"/>
          <a:lstStyle/>
          <a:p>
            <a:endParaRPr sz="1092"/>
          </a:p>
        </p:txBody>
      </p:sp>
      <p:sp>
        <p:nvSpPr>
          <p:cNvPr id="33" name="bk object 33"/>
          <p:cNvSpPr/>
          <p:nvPr/>
        </p:nvSpPr>
        <p:spPr>
          <a:xfrm>
            <a:off x="8271018" y="4483952"/>
            <a:ext cx="0" cy="511491"/>
          </a:xfrm>
          <a:custGeom>
            <a:avLst/>
            <a:gdLst/>
            <a:ahLst/>
            <a:cxnLst/>
            <a:rect l="l" t="t" r="r" b="b"/>
            <a:pathLst>
              <a:path h="937259">
                <a:moveTo>
                  <a:pt x="0" y="936960"/>
                </a:moveTo>
                <a:lnTo>
                  <a:pt x="0" y="0"/>
                </a:lnTo>
              </a:path>
            </a:pathLst>
          </a:custGeom>
          <a:ln w="23990">
            <a:solidFill>
              <a:srgbClr val="000000"/>
            </a:solidFill>
          </a:ln>
        </p:spPr>
        <p:txBody>
          <a:bodyPr wrap="square" lIns="0" tIns="0" rIns="0" bIns="0" rtlCol="0"/>
          <a:lstStyle/>
          <a:p>
            <a:endParaRPr sz="1092"/>
          </a:p>
        </p:txBody>
      </p:sp>
      <p:sp>
        <p:nvSpPr>
          <p:cNvPr id="34" name="bk object 34"/>
          <p:cNvSpPr/>
          <p:nvPr/>
        </p:nvSpPr>
        <p:spPr>
          <a:xfrm>
            <a:off x="8325576" y="5519719"/>
            <a:ext cx="0" cy="485154"/>
          </a:xfrm>
          <a:custGeom>
            <a:avLst/>
            <a:gdLst/>
            <a:ahLst/>
            <a:cxnLst/>
            <a:rect l="l" t="t" r="r" b="b"/>
            <a:pathLst>
              <a:path h="889000">
                <a:moveTo>
                  <a:pt x="0" y="888911"/>
                </a:moveTo>
                <a:lnTo>
                  <a:pt x="0" y="0"/>
                </a:lnTo>
              </a:path>
            </a:pathLst>
          </a:custGeom>
          <a:ln w="35985">
            <a:solidFill>
              <a:srgbClr val="000000"/>
            </a:solidFill>
          </a:ln>
        </p:spPr>
        <p:txBody>
          <a:bodyPr wrap="square" lIns="0" tIns="0" rIns="0" bIns="0" rtlCol="0"/>
          <a:lstStyle/>
          <a:p>
            <a:endParaRPr sz="1092"/>
          </a:p>
        </p:txBody>
      </p:sp>
      <p:sp>
        <p:nvSpPr>
          <p:cNvPr id="35" name="bk object 35"/>
          <p:cNvSpPr/>
          <p:nvPr/>
        </p:nvSpPr>
        <p:spPr>
          <a:xfrm>
            <a:off x="8767497" y="5519719"/>
            <a:ext cx="0" cy="459164"/>
          </a:xfrm>
          <a:custGeom>
            <a:avLst/>
            <a:gdLst/>
            <a:ahLst/>
            <a:cxnLst/>
            <a:rect l="l" t="t" r="r" b="b"/>
            <a:pathLst>
              <a:path h="841375">
                <a:moveTo>
                  <a:pt x="0" y="840862"/>
                </a:moveTo>
                <a:lnTo>
                  <a:pt x="0" y="0"/>
                </a:lnTo>
              </a:path>
            </a:pathLst>
          </a:custGeom>
          <a:ln w="23990">
            <a:solidFill>
              <a:srgbClr val="000000"/>
            </a:solidFill>
          </a:ln>
        </p:spPr>
        <p:txBody>
          <a:bodyPr wrap="square" lIns="0" tIns="0" rIns="0" bIns="0" rtlCol="0"/>
          <a:lstStyle/>
          <a:p>
            <a:endParaRPr sz="1092"/>
          </a:p>
        </p:txBody>
      </p:sp>
      <p:sp>
        <p:nvSpPr>
          <p:cNvPr id="36" name="bk object 36"/>
          <p:cNvSpPr/>
          <p:nvPr/>
        </p:nvSpPr>
        <p:spPr>
          <a:xfrm>
            <a:off x="8925716" y="4267620"/>
            <a:ext cx="0" cy="809861"/>
          </a:xfrm>
          <a:custGeom>
            <a:avLst/>
            <a:gdLst/>
            <a:ahLst/>
            <a:cxnLst/>
            <a:rect l="l" t="t" r="r" b="b"/>
            <a:pathLst>
              <a:path h="1483995">
                <a:moveTo>
                  <a:pt x="0" y="0"/>
                </a:moveTo>
                <a:lnTo>
                  <a:pt x="0" y="1483521"/>
                </a:lnTo>
              </a:path>
            </a:pathLst>
          </a:custGeom>
          <a:ln w="18018">
            <a:solidFill>
              <a:srgbClr val="000000"/>
            </a:solidFill>
          </a:ln>
        </p:spPr>
        <p:txBody>
          <a:bodyPr wrap="square" lIns="0" tIns="0" rIns="0" bIns="0" rtlCol="0"/>
          <a:lstStyle/>
          <a:p>
            <a:endParaRPr sz="1092"/>
          </a:p>
        </p:txBody>
      </p:sp>
      <p:sp>
        <p:nvSpPr>
          <p:cNvPr id="37" name="bk object 37"/>
          <p:cNvSpPr/>
          <p:nvPr/>
        </p:nvSpPr>
        <p:spPr>
          <a:xfrm>
            <a:off x="8909349" y="5114917"/>
            <a:ext cx="32925" cy="0"/>
          </a:xfrm>
          <a:custGeom>
            <a:avLst/>
            <a:gdLst/>
            <a:ahLst/>
            <a:cxnLst/>
            <a:rect l="l" t="t" r="r" b="b"/>
            <a:pathLst>
              <a:path w="72390">
                <a:moveTo>
                  <a:pt x="0" y="0"/>
                </a:moveTo>
                <a:lnTo>
                  <a:pt x="71971" y="0"/>
                </a:lnTo>
              </a:path>
            </a:pathLst>
          </a:custGeom>
          <a:ln w="18018">
            <a:solidFill>
              <a:srgbClr val="000000"/>
            </a:solidFill>
          </a:ln>
        </p:spPr>
        <p:txBody>
          <a:bodyPr wrap="square" lIns="0" tIns="0" rIns="0" bIns="0" rtlCol="0"/>
          <a:lstStyle/>
          <a:p>
            <a:endParaRPr sz="1092"/>
          </a:p>
        </p:txBody>
      </p:sp>
      <p:sp>
        <p:nvSpPr>
          <p:cNvPr id="38" name="bk object 38"/>
          <p:cNvSpPr/>
          <p:nvPr/>
        </p:nvSpPr>
        <p:spPr>
          <a:xfrm>
            <a:off x="5456" y="3199076"/>
            <a:ext cx="2417124" cy="0"/>
          </a:xfrm>
          <a:custGeom>
            <a:avLst/>
            <a:gdLst/>
            <a:ahLst/>
            <a:cxnLst/>
            <a:rect l="l" t="t" r="r" b="b"/>
            <a:pathLst>
              <a:path w="5314315">
                <a:moveTo>
                  <a:pt x="0" y="0"/>
                </a:moveTo>
                <a:lnTo>
                  <a:pt x="5313882" y="0"/>
                </a:lnTo>
              </a:path>
            </a:pathLst>
          </a:custGeom>
          <a:ln w="12012">
            <a:solidFill>
              <a:srgbClr val="000000"/>
            </a:solidFill>
          </a:ln>
        </p:spPr>
        <p:txBody>
          <a:bodyPr wrap="square" lIns="0" tIns="0" rIns="0" bIns="0" rtlCol="0"/>
          <a:lstStyle/>
          <a:p>
            <a:endParaRPr sz="1092"/>
          </a:p>
        </p:txBody>
      </p:sp>
      <p:sp>
        <p:nvSpPr>
          <p:cNvPr id="39" name="bk object 39"/>
          <p:cNvSpPr/>
          <p:nvPr/>
        </p:nvSpPr>
        <p:spPr>
          <a:xfrm>
            <a:off x="2733364" y="3199076"/>
            <a:ext cx="3508281" cy="0"/>
          </a:xfrm>
          <a:custGeom>
            <a:avLst/>
            <a:gdLst/>
            <a:ahLst/>
            <a:cxnLst/>
            <a:rect l="l" t="t" r="r" b="b"/>
            <a:pathLst>
              <a:path w="7713344">
                <a:moveTo>
                  <a:pt x="0" y="0"/>
                </a:moveTo>
                <a:lnTo>
                  <a:pt x="7712925" y="0"/>
                </a:lnTo>
              </a:path>
            </a:pathLst>
          </a:custGeom>
          <a:ln w="24024">
            <a:solidFill>
              <a:srgbClr val="000000"/>
            </a:solidFill>
          </a:ln>
        </p:spPr>
        <p:txBody>
          <a:bodyPr wrap="square" lIns="0" tIns="0" rIns="0" bIns="0" rtlCol="0"/>
          <a:lstStyle/>
          <a:p>
            <a:endParaRPr sz="1092"/>
          </a:p>
        </p:txBody>
      </p:sp>
      <p:sp>
        <p:nvSpPr>
          <p:cNvPr id="40" name="bk object 40"/>
          <p:cNvSpPr/>
          <p:nvPr/>
        </p:nvSpPr>
        <p:spPr>
          <a:xfrm>
            <a:off x="6519701" y="3185966"/>
            <a:ext cx="2624496" cy="0"/>
          </a:xfrm>
          <a:custGeom>
            <a:avLst/>
            <a:gdLst/>
            <a:ahLst/>
            <a:cxnLst/>
            <a:rect l="l" t="t" r="r" b="b"/>
            <a:pathLst>
              <a:path w="5770244">
                <a:moveTo>
                  <a:pt x="0" y="0"/>
                </a:moveTo>
                <a:lnTo>
                  <a:pt x="5769813" y="0"/>
                </a:lnTo>
              </a:path>
            </a:pathLst>
          </a:custGeom>
          <a:ln w="24024">
            <a:solidFill>
              <a:srgbClr val="000000"/>
            </a:solidFill>
          </a:ln>
        </p:spPr>
        <p:txBody>
          <a:bodyPr wrap="square" lIns="0" tIns="0" rIns="0" bIns="0" rtlCol="0"/>
          <a:lstStyle/>
          <a:p>
            <a:endParaRPr sz="1092"/>
          </a:p>
        </p:txBody>
      </p:sp>
      <p:sp>
        <p:nvSpPr>
          <p:cNvPr id="41" name="bk object 41"/>
          <p:cNvSpPr/>
          <p:nvPr/>
        </p:nvSpPr>
        <p:spPr>
          <a:xfrm>
            <a:off x="1898624" y="3913624"/>
            <a:ext cx="169248" cy="0"/>
          </a:xfrm>
          <a:custGeom>
            <a:avLst/>
            <a:gdLst/>
            <a:ahLst/>
            <a:cxnLst/>
            <a:rect l="l" t="t" r="r" b="b"/>
            <a:pathLst>
              <a:path w="372110">
                <a:moveTo>
                  <a:pt x="0" y="0"/>
                </a:moveTo>
                <a:lnTo>
                  <a:pt x="371851" y="0"/>
                </a:lnTo>
              </a:path>
            </a:pathLst>
          </a:custGeom>
          <a:ln w="48049">
            <a:solidFill>
              <a:srgbClr val="000000"/>
            </a:solidFill>
          </a:ln>
        </p:spPr>
        <p:txBody>
          <a:bodyPr wrap="square" lIns="0" tIns="0" rIns="0" bIns="0" rtlCol="0"/>
          <a:lstStyle/>
          <a:p>
            <a:endParaRPr sz="1092"/>
          </a:p>
        </p:txBody>
      </p:sp>
      <p:sp>
        <p:nvSpPr>
          <p:cNvPr id="42" name="bk object 42"/>
          <p:cNvSpPr/>
          <p:nvPr/>
        </p:nvSpPr>
        <p:spPr>
          <a:xfrm>
            <a:off x="4042760" y="3854625"/>
            <a:ext cx="878586" cy="0"/>
          </a:xfrm>
          <a:custGeom>
            <a:avLst/>
            <a:gdLst/>
            <a:ahLst/>
            <a:cxnLst/>
            <a:rect l="l" t="t" r="r" b="b"/>
            <a:pathLst>
              <a:path w="1931670">
                <a:moveTo>
                  <a:pt x="0" y="0"/>
                </a:moveTo>
                <a:lnTo>
                  <a:pt x="1931230" y="0"/>
                </a:lnTo>
              </a:path>
            </a:pathLst>
          </a:custGeom>
          <a:ln w="24024">
            <a:solidFill>
              <a:srgbClr val="000000"/>
            </a:solidFill>
          </a:ln>
        </p:spPr>
        <p:txBody>
          <a:bodyPr wrap="square" lIns="0" tIns="0" rIns="0" bIns="0" rtlCol="0"/>
          <a:lstStyle/>
          <a:p>
            <a:endParaRPr sz="1092"/>
          </a:p>
        </p:txBody>
      </p:sp>
      <p:sp>
        <p:nvSpPr>
          <p:cNvPr id="43" name="bk object 43"/>
          <p:cNvSpPr/>
          <p:nvPr/>
        </p:nvSpPr>
        <p:spPr>
          <a:xfrm>
            <a:off x="8892982" y="4293843"/>
            <a:ext cx="251272" cy="0"/>
          </a:xfrm>
          <a:custGeom>
            <a:avLst/>
            <a:gdLst/>
            <a:ahLst/>
            <a:cxnLst/>
            <a:rect l="l" t="t" r="r" b="b"/>
            <a:pathLst>
              <a:path w="552450">
                <a:moveTo>
                  <a:pt x="0" y="0"/>
                </a:moveTo>
                <a:lnTo>
                  <a:pt x="551893" y="0"/>
                </a:lnTo>
              </a:path>
            </a:pathLst>
          </a:custGeom>
          <a:ln w="36036">
            <a:solidFill>
              <a:srgbClr val="000000"/>
            </a:solidFill>
          </a:ln>
        </p:spPr>
        <p:txBody>
          <a:bodyPr wrap="square" lIns="0" tIns="0" rIns="0" bIns="0" rtlCol="0"/>
          <a:lstStyle/>
          <a:p>
            <a:endParaRPr sz="1092"/>
          </a:p>
        </p:txBody>
      </p:sp>
      <p:sp>
        <p:nvSpPr>
          <p:cNvPr id="44" name="bk object 44"/>
          <p:cNvSpPr/>
          <p:nvPr/>
        </p:nvSpPr>
        <p:spPr>
          <a:xfrm>
            <a:off x="8898437" y="4418397"/>
            <a:ext cx="245785" cy="0"/>
          </a:xfrm>
          <a:custGeom>
            <a:avLst/>
            <a:gdLst/>
            <a:ahLst/>
            <a:cxnLst/>
            <a:rect l="l" t="t" r="r" b="b"/>
            <a:pathLst>
              <a:path w="540384">
                <a:moveTo>
                  <a:pt x="0" y="0"/>
                </a:moveTo>
                <a:lnTo>
                  <a:pt x="539897" y="0"/>
                </a:lnTo>
              </a:path>
            </a:pathLst>
          </a:custGeom>
          <a:ln w="36036">
            <a:solidFill>
              <a:srgbClr val="000000"/>
            </a:solidFill>
          </a:ln>
        </p:spPr>
        <p:txBody>
          <a:bodyPr wrap="square" lIns="0" tIns="0" rIns="0" bIns="0" rtlCol="0"/>
          <a:lstStyle/>
          <a:p>
            <a:endParaRPr sz="1092"/>
          </a:p>
        </p:txBody>
      </p:sp>
      <p:sp>
        <p:nvSpPr>
          <p:cNvPr id="45" name="bk object 45"/>
          <p:cNvSpPr/>
          <p:nvPr/>
        </p:nvSpPr>
        <p:spPr>
          <a:xfrm>
            <a:off x="8260106" y="4490507"/>
            <a:ext cx="245785" cy="0"/>
          </a:xfrm>
          <a:custGeom>
            <a:avLst/>
            <a:gdLst/>
            <a:ahLst/>
            <a:cxnLst/>
            <a:rect l="l" t="t" r="r" b="b"/>
            <a:pathLst>
              <a:path w="540384">
                <a:moveTo>
                  <a:pt x="0" y="0"/>
                </a:moveTo>
                <a:lnTo>
                  <a:pt x="539784" y="0"/>
                </a:lnTo>
              </a:path>
            </a:pathLst>
          </a:custGeom>
          <a:ln w="24024">
            <a:solidFill>
              <a:srgbClr val="000000"/>
            </a:solidFill>
          </a:ln>
        </p:spPr>
        <p:txBody>
          <a:bodyPr wrap="square" lIns="0" tIns="0" rIns="0" bIns="0" rtlCol="0"/>
          <a:lstStyle/>
          <a:p>
            <a:endParaRPr sz="1092"/>
          </a:p>
        </p:txBody>
      </p:sp>
      <p:sp>
        <p:nvSpPr>
          <p:cNvPr id="46" name="bk object 46"/>
          <p:cNvSpPr/>
          <p:nvPr/>
        </p:nvSpPr>
        <p:spPr>
          <a:xfrm>
            <a:off x="6012310" y="5073945"/>
            <a:ext cx="207372" cy="0"/>
          </a:xfrm>
          <a:custGeom>
            <a:avLst/>
            <a:gdLst/>
            <a:ahLst/>
            <a:cxnLst/>
            <a:rect l="l" t="t" r="r" b="b"/>
            <a:pathLst>
              <a:path w="455930">
                <a:moveTo>
                  <a:pt x="0" y="0"/>
                </a:moveTo>
                <a:lnTo>
                  <a:pt x="455818" y="0"/>
                </a:lnTo>
              </a:path>
            </a:pathLst>
          </a:custGeom>
          <a:ln w="12012">
            <a:solidFill>
              <a:srgbClr val="000000"/>
            </a:solidFill>
          </a:ln>
        </p:spPr>
        <p:txBody>
          <a:bodyPr wrap="square" lIns="0" tIns="0" rIns="0" bIns="0" rtlCol="0"/>
          <a:lstStyle/>
          <a:p>
            <a:endParaRPr sz="1092"/>
          </a:p>
        </p:txBody>
      </p:sp>
      <p:sp>
        <p:nvSpPr>
          <p:cNvPr id="47" name="bk object 47"/>
          <p:cNvSpPr/>
          <p:nvPr/>
        </p:nvSpPr>
        <p:spPr>
          <a:xfrm>
            <a:off x="8276474" y="5093612"/>
            <a:ext cx="671215" cy="0"/>
          </a:xfrm>
          <a:custGeom>
            <a:avLst/>
            <a:gdLst/>
            <a:ahLst/>
            <a:cxnLst/>
            <a:rect l="l" t="t" r="r" b="b"/>
            <a:pathLst>
              <a:path w="1475740">
                <a:moveTo>
                  <a:pt x="0" y="0"/>
                </a:moveTo>
                <a:lnTo>
                  <a:pt x="1475411" y="0"/>
                </a:lnTo>
              </a:path>
            </a:pathLst>
          </a:custGeom>
          <a:ln w="60061">
            <a:solidFill>
              <a:srgbClr val="000000"/>
            </a:solidFill>
          </a:ln>
        </p:spPr>
        <p:txBody>
          <a:bodyPr wrap="square" lIns="0" tIns="0" rIns="0" bIns="0" rtlCol="0"/>
          <a:lstStyle/>
          <a:p>
            <a:endParaRPr sz="1092"/>
          </a:p>
        </p:txBody>
      </p:sp>
      <p:sp>
        <p:nvSpPr>
          <p:cNvPr id="48" name="bk object 48"/>
          <p:cNvSpPr/>
          <p:nvPr/>
        </p:nvSpPr>
        <p:spPr>
          <a:xfrm>
            <a:off x="3109815" y="5690161"/>
            <a:ext cx="567529" cy="0"/>
          </a:xfrm>
          <a:custGeom>
            <a:avLst/>
            <a:gdLst/>
            <a:ahLst/>
            <a:cxnLst/>
            <a:rect l="l" t="t" r="r" b="b"/>
            <a:pathLst>
              <a:path w="1247775">
                <a:moveTo>
                  <a:pt x="0" y="0"/>
                </a:moveTo>
                <a:lnTo>
                  <a:pt x="1247502" y="0"/>
                </a:lnTo>
              </a:path>
            </a:pathLst>
          </a:custGeom>
          <a:ln w="12012">
            <a:solidFill>
              <a:srgbClr val="000000"/>
            </a:solidFill>
          </a:ln>
        </p:spPr>
        <p:txBody>
          <a:bodyPr wrap="square" lIns="0" tIns="0" rIns="0" bIns="0" rtlCol="0"/>
          <a:lstStyle/>
          <a:p>
            <a:endParaRPr sz="1092"/>
          </a:p>
        </p:txBody>
      </p:sp>
      <p:sp>
        <p:nvSpPr>
          <p:cNvPr id="49" name="bk object 49"/>
          <p:cNvSpPr/>
          <p:nvPr/>
        </p:nvSpPr>
        <p:spPr>
          <a:xfrm>
            <a:off x="8303753" y="5559051"/>
            <a:ext cx="840462" cy="0"/>
          </a:xfrm>
          <a:custGeom>
            <a:avLst/>
            <a:gdLst/>
            <a:ahLst/>
            <a:cxnLst/>
            <a:rect l="l" t="t" r="r" b="b"/>
            <a:pathLst>
              <a:path w="1847850">
                <a:moveTo>
                  <a:pt x="0" y="0"/>
                </a:moveTo>
                <a:lnTo>
                  <a:pt x="1847376" y="0"/>
                </a:lnTo>
              </a:path>
            </a:pathLst>
          </a:custGeom>
          <a:ln w="36036">
            <a:solidFill>
              <a:srgbClr val="000000"/>
            </a:solidFill>
          </a:ln>
        </p:spPr>
        <p:txBody>
          <a:bodyPr wrap="square" lIns="0" tIns="0" rIns="0" bIns="0" rtlCol="0"/>
          <a:lstStyle/>
          <a:p>
            <a:endParaRPr sz="1092"/>
          </a:p>
        </p:txBody>
      </p:sp>
      <p:sp>
        <p:nvSpPr>
          <p:cNvPr id="50" name="bk object 50"/>
          <p:cNvSpPr/>
          <p:nvPr/>
        </p:nvSpPr>
        <p:spPr>
          <a:xfrm>
            <a:off x="2733364" y="6083490"/>
            <a:ext cx="3508281" cy="0"/>
          </a:xfrm>
          <a:custGeom>
            <a:avLst/>
            <a:gdLst/>
            <a:ahLst/>
            <a:cxnLst/>
            <a:rect l="l" t="t" r="r" b="b"/>
            <a:pathLst>
              <a:path w="7713344">
                <a:moveTo>
                  <a:pt x="0" y="0"/>
                </a:moveTo>
                <a:lnTo>
                  <a:pt x="7712925" y="0"/>
                </a:lnTo>
              </a:path>
            </a:pathLst>
          </a:custGeom>
          <a:ln w="12012">
            <a:solidFill>
              <a:srgbClr val="000000"/>
            </a:solidFill>
          </a:ln>
        </p:spPr>
        <p:txBody>
          <a:bodyPr wrap="square" lIns="0" tIns="0" rIns="0" bIns="0" rtlCol="0"/>
          <a:lstStyle/>
          <a:p>
            <a:endParaRPr sz="1092"/>
          </a:p>
        </p:txBody>
      </p:sp>
      <p:sp>
        <p:nvSpPr>
          <p:cNvPr id="51" name="bk object 51"/>
          <p:cNvSpPr/>
          <p:nvPr/>
        </p:nvSpPr>
        <p:spPr>
          <a:xfrm>
            <a:off x="7987315" y="6024491"/>
            <a:ext cx="1156719" cy="0"/>
          </a:xfrm>
          <a:custGeom>
            <a:avLst/>
            <a:gdLst/>
            <a:ahLst/>
            <a:cxnLst/>
            <a:rect l="l" t="t" r="r" b="b"/>
            <a:pathLst>
              <a:path w="2543175">
                <a:moveTo>
                  <a:pt x="0" y="0"/>
                </a:moveTo>
                <a:lnTo>
                  <a:pt x="2543099" y="0"/>
                </a:lnTo>
              </a:path>
            </a:pathLst>
          </a:custGeom>
          <a:ln w="48049">
            <a:solidFill>
              <a:srgbClr val="000000"/>
            </a:solidFill>
          </a:ln>
        </p:spPr>
        <p:txBody>
          <a:bodyPr wrap="square" lIns="0" tIns="0" rIns="0" bIns="0" rtlCol="0"/>
          <a:lstStyle/>
          <a:p>
            <a:endParaRPr sz="1092"/>
          </a:p>
        </p:txBody>
      </p:sp>
      <p:sp>
        <p:nvSpPr>
          <p:cNvPr id="52" name="bk object 52"/>
          <p:cNvSpPr/>
          <p:nvPr/>
        </p:nvSpPr>
        <p:spPr>
          <a:xfrm>
            <a:off x="6519700" y="6070379"/>
            <a:ext cx="976785" cy="0"/>
          </a:xfrm>
          <a:custGeom>
            <a:avLst/>
            <a:gdLst/>
            <a:ahLst/>
            <a:cxnLst/>
            <a:rect l="l" t="t" r="r" b="b"/>
            <a:pathLst>
              <a:path w="2147569">
                <a:moveTo>
                  <a:pt x="0" y="0"/>
                </a:moveTo>
                <a:lnTo>
                  <a:pt x="2147144" y="0"/>
                </a:lnTo>
              </a:path>
            </a:pathLst>
          </a:custGeom>
          <a:ln w="24024">
            <a:solidFill>
              <a:srgbClr val="000000"/>
            </a:solidFill>
          </a:ln>
        </p:spPr>
        <p:txBody>
          <a:bodyPr wrap="square" lIns="0" tIns="0" rIns="0" bIns="0" rtlCol="0"/>
          <a:lstStyle/>
          <a:p>
            <a:endParaRPr sz="1092"/>
          </a:p>
        </p:txBody>
      </p:sp>
      <p:sp>
        <p:nvSpPr>
          <p:cNvPr id="2" name="Holder 2"/>
          <p:cNvSpPr>
            <a:spLocks noGrp="1"/>
          </p:cNvSpPr>
          <p:nvPr>
            <p:ph type="title"/>
          </p:nvPr>
        </p:nvSpPr>
        <p:spPr>
          <a:xfrm>
            <a:off x="3436888" y="4542574"/>
            <a:ext cx="483771" cy="101438"/>
          </a:xfrm>
        </p:spPr>
        <p:txBody>
          <a:bodyPr lIns="0" tIns="0" rIns="0" bIns="0"/>
          <a:lstStyle>
            <a:lvl1pPr>
              <a:defRPr sz="659" b="0" i="0">
                <a:solidFill>
                  <a:srgbClr val="A8A8A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7423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985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1687D-4D69-47B3-B7DF-D475645F2B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C89DDB-65DC-4963-B735-7E7D4FB2793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C9921D-B152-4E34-93F3-552D8E345BB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9E9DAF-306D-4957-8905-377F8F86B5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E76E74-F774-480B-94EA-ED04FC7EECF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102FEC-4330-45B3-9315-8C0D578318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0BF43-925A-4DBC-BC47-4B6F26D419F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2A0DD6-6582-4AD4-BB3C-F6D9055D2C7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FFFF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409EDAF-F0FE-4B0B-B281-DE4FB1D75C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36888" y="4542574"/>
            <a:ext cx="483771" cy="223138"/>
          </a:xfrm>
          <a:prstGeom prst="rect">
            <a:avLst/>
          </a:prstGeom>
        </p:spPr>
        <p:txBody>
          <a:bodyPr wrap="square" lIns="0" tIns="0" rIns="0" bIns="0">
            <a:spAutoFit/>
          </a:bodyPr>
          <a:lstStyle>
            <a:lvl1pPr>
              <a:defRPr sz="1450" b="0" i="0">
                <a:solidFill>
                  <a:srgbClr val="A8A8A8"/>
                </a:solidFill>
                <a:latin typeface="Arial"/>
                <a:cs typeface="Arial"/>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3/25/2019</a:t>
            </a:fld>
            <a:endParaRPr lang="en-US"/>
          </a:p>
        </p:txBody>
      </p:sp>
      <p:sp>
        <p:nvSpPr>
          <p:cNvPr id="6" name="Holder 6"/>
          <p:cNvSpPr>
            <a:spLocks noGrp="1"/>
          </p:cNvSpPr>
          <p:nvPr>
            <p:ph type="sldNum" sz="quarter" idx="7"/>
          </p:nvPr>
        </p:nvSpPr>
        <p:spPr>
          <a:xfrm>
            <a:off x="6583681" y="6377940"/>
            <a:ext cx="210312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437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1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1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827584" y="908720"/>
            <a:ext cx="7632848" cy="830997"/>
          </a:xfrm>
          <a:prstGeom prst="rect">
            <a:avLst/>
          </a:prstGeom>
          <a:noFill/>
          <a:ln w="57150">
            <a:solidFill>
              <a:srgbClr val="000066"/>
            </a:solidFill>
          </a:ln>
        </p:spPr>
        <p:txBody>
          <a:bodyPr wrap="square" rtlCol="0">
            <a:spAutoFit/>
          </a:bodyPr>
          <a:lstStyle/>
          <a:p>
            <a:pPr algn="ctr"/>
            <a:r>
              <a:rPr lang="en-US" b="1" dirty="0">
                <a:solidFill>
                  <a:srgbClr val="000066"/>
                </a:solidFill>
                <a:latin typeface="Palatino Linotype" pitchFamily="18" charset="0"/>
              </a:rPr>
              <a:t>18</a:t>
            </a:r>
            <a:r>
              <a:rPr lang="en-US" b="1" baseline="30000" dirty="0">
                <a:solidFill>
                  <a:srgbClr val="000066"/>
                </a:solidFill>
                <a:latin typeface="Palatino Linotype" pitchFamily="18" charset="0"/>
              </a:rPr>
              <a:t>th</a:t>
            </a:r>
            <a:r>
              <a:rPr lang="en-US" b="1" dirty="0">
                <a:solidFill>
                  <a:srgbClr val="000066"/>
                </a:solidFill>
                <a:latin typeface="Palatino Linotype" pitchFamily="18" charset="0"/>
              </a:rPr>
              <a:t> International Conference of National Trusts</a:t>
            </a:r>
          </a:p>
          <a:p>
            <a:pPr algn="ctr"/>
            <a:r>
              <a:rPr lang="en-US" sz="1800" b="1" dirty="0">
                <a:solidFill>
                  <a:srgbClr val="000066"/>
                </a:solidFill>
                <a:latin typeface="Palatino Linotype" pitchFamily="18" charset="0"/>
              </a:rPr>
              <a:t>27-31 March 2019, National Trust of Bermuda  </a:t>
            </a:r>
            <a:r>
              <a:rPr lang="en-US" b="1" dirty="0">
                <a:solidFill>
                  <a:srgbClr val="000066"/>
                </a:solidFill>
                <a:latin typeface="Palatino Linotype" pitchFamily="18" charset="0"/>
              </a:rPr>
              <a:t> </a:t>
            </a:r>
            <a:endParaRPr lang="en-IN" b="1" dirty="0">
              <a:solidFill>
                <a:srgbClr val="000066"/>
              </a:solidFill>
              <a:latin typeface="Palatino Linotype" pitchFamily="18" charset="0"/>
            </a:endParaRPr>
          </a:p>
        </p:txBody>
      </p:sp>
      <p:sp>
        <p:nvSpPr>
          <p:cNvPr id="4" name="TextBox 3"/>
          <p:cNvSpPr txBox="1"/>
          <p:nvPr/>
        </p:nvSpPr>
        <p:spPr>
          <a:xfrm>
            <a:off x="1023392" y="2133600"/>
            <a:ext cx="7241232" cy="1415772"/>
          </a:xfrm>
          <a:prstGeom prst="rect">
            <a:avLst/>
          </a:prstGeom>
          <a:noFill/>
          <a:ln w="57150">
            <a:solidFill>
              <a:srgbClr val="000066"/>
            </a:solidFill>
          </a:ln>
        </p:spPr>
        <p:txBody>
          <a:bodyPr wrap="square" rtlCol="0">
            <a:spAutoFit/>
          </a:bodyPr>
          <a:lstStyle/>
          <a:p>
            <a:pPr algn="ctr"/>
            <a:endParaRPr lang="en-US" sz="2000" b="1" dirty="0">
              <a:solidFill>
                <a:srgbClr val="000066"/>
              </a:solidFill>
              <a:latin typeface="Palatino Linotype" pitchFamily="18" charset="0"/>
            </a:endParaRPr>
          </a:p>
          <a:p>
            <a:pPr algn="ctr"/>
            <a:r>
              <a:rPr lang="en-US" b="1" dirty="0">
                <a:solidFill>
                  <a:srgbClr val="000066"/>
                </a:solidFill>
                <a:latin typeface="Palatino Linotype" pitchFamily="18" charset="0"/>
              </a:rPr>
              <a:t>PANEL:</a:t>
            </a:r>
          </a:p>
          <a:p>
            <a:pPr algn="ctr"/>
            <a:r>
              <a:rPr lang="en-US" b="1" dirty="0">
                <a:solidFill>
                  <a:srgbClr val="000066"/>
                </a:solidFill>
                <a:latin typeface="Palatino Linotype" pitchFamily="18" charset="0"/>
              </a:rPr>
              <a:t>Revenue Generation and Retail Best Practices</a:t>
            </a:r>
          </a:p>
          <a:p>
            <a:pPr algn="ctr"/>
            <a:r>
              <a:rPr lang="en-US" sz="1800" b="1" dirty="0">
                <a:solidFill>
                  <a:srgbClr val="000066"/>
                </a:solidFill>
                <a:latin typeface="Palatino Linotype" pitchFamily="18" charset="0"/>
              </a:rPr>
              <a:t>29 March 2019 </a:t>
            </a:r>
            <a:endParaRPr lang="en-IN" sz="1800" b="1" dirty="0">
              <a:solidFill>
                <a:srgbClr val="000066"/>
              </a:solidFill>
              <a:latin typeface="Palatino Linotype" pitchFamily="18" charset="0"/>
            </a:endParaRPr>
          </a:p>
        </p:txBody>
      </p:sp>
      <p:sp>
        <p:nvSpPr>
          <p:cNvPr id="3" name="TextBox 2">
            <a:extLst>
              <a:ext uri="{FF2B5EF4-FFF2-40B4-BE49-F238E27FC236}">
                <a16:creationId xmlns:a16="http://schemas.microsoft.com/office/drawing/2014/main" id="{1B4889BE-51D5-4E4C-BB0C-82EE62C3B6DC}"/>
              </a:ext>
            </a:extLst>
          </p:cNvPr>
          <p:cNvSpPr txBox="1"/>
          <p:nvPr/>
        </p:nvSpPr>
        <p:spPr>
          <a:xfrm>
            <a:off x="1223392" y="4495800"/>
            <a:ext cx="6697216" cy="1938992"/>
          </a:xfrm>
          <a:prstGeom prst="rect">
            <a:avLst/>
          </a:prstGeom>
          <a:solidFill>
            <a:srgbClr val="002060"/>
          </a:solidFill>
        </p:spPr>
        <p:txBody>
          <a:bodyPr wrap="square" rtlCol="0">
            <a:spAutoFit/>
          </a:bodyPr>
          <a:lstStyle/>
          <a:p>
            <a:pPr algn="ctr"/>
            <a:r>
              <a:rPr lang="en-IN" b="1" dirty="0">
                <a:solidFill>
                  <a:schemeClr val="bg1"/>
                </a:solidFill>
                <a:latin typeface="Palatino Linotype" panose="02040502050505030304" pitchFamily="18" charset="0"/>
              </a:rPr>
              <a:t>STARTING FROM SCRATCH:</a:t>
            </a:r>
          </a:p>
          <a:p>
            <a:pPr algn="ctr"/>
            <a:endParaRPr lang="en-IN" b="1" dirty="0">
              <a:solidFill>
                <a:schemeClr val="bg1"/>
              </a:solidFill>
              <a:highlight>
                <a:srgbClr val="000099"/>
              </a:highlight>
              <a:latin typeface="Palatino Linotype" panose="02040502050505030304" pitchFamily="18" charset="0"/>
            </a:endParaRPr>
          </a:p>
          <a:p>
            <a:pPr algn="ctr"/>
            <a:r>
              <a:rPr lang="en-IN" b="1" dirty="0">
                <a:solidFill>
                  <a:schemeClr val="bg1"/>
                </a:solidFill>
                <a:latin typeface="Palatino Linotype" panose="02040502050505030304" pitchFamily="18" charset="0"/>
              </a:rPr>
              <a:t>Three Case Studies from India</a:t>
            </a:r>
          </a:p>
          <a:p>
            <a:pPr algn="ctr"/>
            <a:endParaRPr lang="en-IN" b="1" dirty="0">
              <a:solidFill>
                <a:schemeClr val="bg1"/>
              </a:solidFill>
              <a:highlight>
                <a:srgbClr val="000099"/>
              </a:highlight>
              <a:latin typeface="Palatino Linotype" panose="02040502050505030304" pitchFamily="18" charset="0"/>
            </a:endParaRPr>
          </a:p>
          <a:p>
            <a:pPr algn="r"/>
            <a:r>
              <a:rPr lang="en-IN" sz="1600" b="1" dirty="0">
                <a:solidFill>
                  <a:schemeClr val="bg1"/>
                </a:solidFill>
                <a:latin typeface="Palatino Linotype" panose="02040502050505030304" pitchFamily="18" charset="0"/>
              </a:rPr>
              <a:t>Maureen Liebl</a:t>
            </a:r>
            <a:r>
              <a:rPr lang="en-IN" b="1" dirty="0">
                <a:solidFill>
                  <a:schemeClr val="bg1"/>
                </a:solidFill>
                <a:latin typeface="Palatino Linotype" panose="02040502050505030304" pitchFamily="18" charset="0"/>
              </a:rPr>
              <a:t> </a:t>
            </a:r>
            <a:r>
              <a:rPr lang="en-IN" dirty="0">
                <a:solidFill>
                  <a:schemeClr val="bg1"/>
                </a:solidFill>
              </a:rPr>
              <a:t> </a:t>
            </a:r>
          </a:p>
        </p:txBody>
      </p:sp>
    </p:spTree>
    <p:extLst>
      <p:ext uri="{BB962C8B-B14F-4D97-AF65-F5344CB8AC3E}">
        <p14:creationId xmlns:p14="http://schemas.microsoft.com/office/powerpoint/2010/main" val="46321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F1612-1DAD-4BCC-8245-3A5D036BB1D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7000"/>
            <a:ext cx="9144000" cy="6804000"/>
          </a:xfrm>
          <a:prstGeom prst="rect">
            <a:avLst/>
          </a:prstGeom>
        </p:spPr>
      </p:pic>
      <p:sp>
        <p:nvSpPr>
          <p:cNvPr id="6" name="TextBox 5">
            <a:extLst>
              <a:ext uri="{FF2B5EF4-FFF2-40B4-BE49-F238E27FC236}">
                <a16:creationId xmlns:a16="http://schemas.microsoft.com/office/drawing/2014/main" id="{97DB1911-452B-4FB0-BF03-701FD482204C}"/>
              </a:ext>
            </a:extLst>
          </p:cNvPr>
          <p:cNvSpPr txBox="1"/>
          <p:nvPr/>
        </p:nvSpPr>
        <p:spPr>
          <a:xfrm>
            <a:off x="381000" y="609600"/>
            <a:ext cx="2011679" cy="461665"/>
          </a:xfrm>
          <a:prstGeom prst="rect">
            <a:avLst/>
          </a:prstGeom>
          <a:solidFill>
            <a:srgbClr val="000066"/>
          </a:solidFill>
        </p:spPr>
        <p:txBody>
          <a:bodyPr wrap="square" rtlCol="0">
            <a:spAutoFit/>
          </a:bodyPr>
          <a:lstStyle/>
          <a:p>
            <a:r>
              <a:rPr lang="en-IN" b="1" dirty="0">
                <a:solidFill>
                  <a:schemeClr val="bg1"/>
                </a:solidFill>
              </a:rPr>
              <a:t>C A S E  # 2</a:t>
            </a:r>
          </a:p>
        </p:txBody>
      </p:sp>
      <p:sp>
        <p:nvSpPr>
          <p:cNvPr id="7" name="TextBox 6">
            <a:extLst>
              <a:ext uri="{FF2B5EF4-FFF2-40B4-BE49-F238E27FC236}">
                <a16:creationId xmlns:a16="http://schemas.microsoft.com/office/drawing/2014/main" id="{8E8A00E9-3AF3-4F10-8510-A2FDD83FF062}"/>
              </a:ext>
            </a:extLst>
          </p:cNvPr>
          <p:cNvSpPr txBox="1"/>
          <p:nvPr/>
        </p:nvSpPr>
        <p:spPr>
          <a:xfrm>
            <a:off x="367145" y="4343400"/>
            <a:ext cx="7848600" cy="1938992"/>
          </a:xfrm>
          <a:prstGeom prst="rect">
            <a:avLst/>
          </a:prstGeom>
          <a:solidFill>
            <a:srgbClr val="000066"/>
          </a:solidFill>
        </p:spPr>
        <p:txBody>
          <a:bodyPr wrap="square" rtlCol="0">
            <a:spAutoFit/>
          </a:bodyPr>
          <a:lstStyle/>
          <a:p>
            <a:pPr algn="ctr"/>
            <a:r>
              <a:rPr lang="en-IN" sz="3200" b="1" dirty="0">
                <a:solidFill>
                  <a:schemeClr val="bg1"/>
                </a:solidFill>
                <a:latin typeface="Palatino Linotype" panose="02040502050505030304" pitchFamily="18" charset="0"/>
              </a:rPr>
              <a:t>The Chowmahalla Palace Museum Shop</a:t>
            </a:r>
          </a:p>
          <a:p>
            <a:pPr algn="r"/>
            <a:endParaRPr lang="en-IN" sz="3200" b="1" dirty="0">
              <a:solidFill>
                <a:schemeClr val="bg1"/>
              </a:solidFill>
              <a:latin typeface="Palatino Linotype" panose="02040502050505030304" pitchFamily="18" charset="0"/>
            </a:endParaRPr>
          </a:p>
          <a:p>
            <a:pPr algn="r"/>
            <a:r>
              <a:rPr lang="en-IN" sz="3200" b="1" dirty="0">
                <a:solidFill>
                  <a:schemeClr val="bg1"/>
                </a:solidFill>
                <a:latin typeface="Palatino Linotype" panose="02040502050505030304" pitchFamily="18" charset="0"/>
              </a:rPr>
              <a:t>Chowmahalla Palace</a:t>
            </a:r>
          </a:p>
          <a:p>
            <a:pPr algn="r"/>
            <a:r>
              <a:rPr lang="en-IN" b="1" dirty="0">
                <a:solidFill>
                  <a:schemeClr val="bg1"/>
                </a:solidFill>
                <a:latin typeface="Palatino Linotype" panose="02040502050505030304" pitchFamily="18" charset="0"/>
              </a:rPr>
              <a:t>Hyderabad, Telangana, India </a:t>
            </a:r>
          </a:p>
        </p:txBody>
      </p:sp>
    </p:spTree>
    <p:extLst>
      <p:ext uri="{BB962C8B-B14F-4D97-AF65-F5344CB8AC3E}">
        <p14:creationId xmlns:p14="http://schemas.microsoft.com/office/powerpoint/2010/main" val="92551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E7131-FCC2-4CD2-BAE4-D5F5AF757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01" y="3792000"/>
            <a:ext cx="4142499" cy="2340000"/>
          </a:xfrm>
          <a:prstGeom prst="rect">
            <a:avLst/>
          </a:prstGeom>
          <a:ln w="57150">
            <a:solidFill>
              <a:schemeClr val="bg1"/>
            </a:solidFill>
          </a:ln>
        </p:spPr>
      </p:pic>
      <p:pic>
        <p:nvPicPr>
          <p:cNvPr id="5" name="Picture 4">
            <a:extLst>
              <a:ext uri="{FF2B5EF4-FFF2-40B4-BE49-F238E27FC236}">
                <a16:creationId xmlns:a16="http://schemas.microsoft.com/office/drawing/2014/main" id="{7CC7E7F8-3B48-48F9-A439-5B3501AAD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846000"/>
            <a:ext cx="2976000" cy="2232000"/>
          </a:xfrm>
          <a:prstGeom prst="rect">
            <a:avLst/>
          </a:prstGeom>
          <a:ln w="57150">
            <a:solidFill>
              <a:schemeClr val="bg1"/>
            </a:solidFill>
          </a:ln>
        </p:spPr>
      </p:pic>
      <p:pic>
        <p:nvPicPr>
          <p:cNvPr id="7" name="Picture 6">
            <a:extLst>
              <a:ext uri="{FF2B5EF4-FFF2-40B4-BE49-F238E27FC236}">
                <a16:creationId xmlns:a16="http://schemas.microsoft.com/office/drawing/2014/main" id="{0351F14E-99C4-4DC5-8424-D569CDFEF7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84" b="11276"/>
          <a:stretch/>
        </p:blipFill>
        <p:spPr>
          <a:xfrm>
            <a:off x="4878946" y="533400"/>
            <a:ext cx="3733708" cy="2268000"/>
          </a:xfrm>
          <a:prstGeom prst="rect">
            <a:avLst/>
          </a:prstGeom>
          <a:ln w="57150">
            <a:solidFill>
              <a:schemeClr val="bg1"/>
            </a:solidFill>
          </a:ln>
        </p:spPr>
      </p:pic>
      <p:sp>
        <p:nvSpPr>
          <p:cNvPr id="11" name="TextBox 10">
            <a:extLst>
              <a:ext uri="{FF2B5EF4-FFF2-40B4-BE49-F238E27FC236}">
                <a16:creationId xmlns:a16="http://schemas.microsoft.com/office/drawing/2014/main" id="{A25F400A-384B-4A51-B178-494591B55165}"/>
              </a:ext>
            </a:extLst>
          </p:cNvPr>
          <p:cNvSpPr txBox="1"/>
          <p:nvPr/>
        </p:nvSpPr>
        <p:spPr>
          <a:xfrm>
            <a:off x="266700" y="1295400"/>
            <a:ext cx="4343399" cy="2308324"/>
          </a:xfrm>
          <a:prstGeom prst="rect">
            <a:avLst/>
          </a:prstGeom>
          <a:noFill/>
        </p:spPr>
        <p:txBody>
          <a:bodyPr wrap="square" rtlCol="0">
            <a:spAutoFit/>
          </a:bodyPr>
          <a:lstStyle/>
          <a:p>
            <a:pPr algn="ctr"/>
            <a:r>
              <a:rPr lang="en-IN" sz="3600" b="1" dirty="0">
                <a:solidFill>
                  <a:schemeClr val="bg1"/>
                </a:solidFill>
                <a:latin typeface="Palatino Linotype" panose="02040502050505030304" pitchFamily="18" charset="0"/>
              </a:rPr>
              <a:t>INDIRA GANDHI</a:t>
            </a:r>
          </a:p>
          <a:p>
            <a:pPr algn="ctr"/>
            <a:r>
              <a:rPr lang="en-IN" sz="3600" b="1" dirty="0">
                <a:solidFill>
                  <a:schemeClr val="bg1"/>
                </a:solidFill>
                <a:latin typeface="Palatino Linotype" panose="02040502050505030304" pitchFamily="18" charset="0"/>
              </a:rPr>
              <a:t>Memorial Trust</a:t>
            </a:r>
          </a:p>
          <a:p>
            <a:pPr algn="ctr"/>
            <a:endParaRPr lang="en-IN" sz="3600" b="1" dirty="0">
              <a:solidFill>
                <a:schemeClr val="bg1"/>
              </a:solidFill>
              <a:latin typeface="Palatino Linotype" panose="02040502050505030304" pitchFamily="18" charset="0"/>
            </a:endParaRPr>
          </a:p>
          <a:p>
            <a:pPr algn="ctr"/>
            <a:r>
              <a:rPr lang="en-IN" sz="3600" b="1" dirty="0">
                <a:solidFill>
                  <a:schemeClr val="bg1"/>
                </a:solidFill>
                <a:latin typeface="Palatino Linotype" panose="02040502050505030304" pitchFamily="18" charset="0"/>
              </a:rPr>
              <a:t>New Delhi  </a:t>
            </a:r>
          </a:p>
        </p:txBody>
      </p:sp>
      <p:sp>
        <p:nvSpPr>
          <p:cNvPr id="12" name="TextBox 11">
            <a:extLst>
              <a:ext uri="{FF2B5EF4-FFF2-40B4-BE49-F238E27FC236}">
                <a16:creationId xmlns:a16="http://schemas.microsoft.com/office/drawing/2014/main" id="{52A2524B-FFC6-4EF1-AAF5-B35C29310956}"/>
              </a:ext>
            </a:extLst>
          </p:cNvPr>
          <p:cNvSpPr txBox="1"/>
          <p:nvPr/>
        </p:nvSpPr>
        <p:spPr>
          <a:xfrm>
            <a:off x="429502" y="304800"/>
            <a:ext cx="2008898" cy="461665"/>
          </a:xfrm>
          <a:prstGeom prst="rect">
            <a:avLst/>
          </a:prstGeom>
          <a:noFill/>
          <a:ln w="12700">
            <a:solidFill>
              <a:schemeClr val="bg1"/>
            </a:solidFill>
          </a:ln>
        </p:spPr>
        <p:txBody>
          <a:bodyPr wrap="square" rtlCol="0">
            <a:spAutoFit/>
          </a:bodyPr>
          <a:lstStyle/>
          <a:p>
            <a:r>
              <a:rPr lang="en-IN" b="1" dirty="0">
                <a:solidFill>
                  <a:schemeClr val="bg1"/>
                </a:solidFill>
              </a:rPr>
              <a:t>C A S E  #3</a:t>
            </a:r>
          </a:p>
        </p:txBody>
      </p:sp>
    </p:spTree>
    <p:extLst>
      <p:ext uri="{BB962C8B-B14F-4D97-AF65-F5344CB8AC3E}">
        <p14:creationId xmlns:p14="http://schemas.microsoft.com/office/powerpoint/2010/main" val="242388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7F7E68-934D-4411-BA6C-3B3B2CBDF3EB}"/>
              </a:ext>
            </a:extLst>
          </p:cNvPr>
          <p:cNvSpPr txBox="1"/>
          <p:nvPr/>
        </p:nvSpPr>
        <p:spPr>
          <a:xfrm>
            <a:off x="609600" y="1905000"/>
            <a:ext cx="7924800" cy="2800767"/>
          </a:xfrm>
          <a:prstGeom prst="rect">
            <a:avLst/>
          </a:prstGeom>
          <a:noFill/>
        </p:spPr>
        <p:txBody>
          <a:bodyPr wrap="square" rtlCol="0">
            <a:spAutoFit/>
          </a:bodyPr>
          <a:lstStyle/>
          <a:p>
            <a:pPr algn="ctr"/>
            <a:r>
              <a:rPr lang="en-IN" sz="4400" b="1" dirty="0">
                <a:solidFill>
                  <a:schemeClr val="bg1"/>
                </a:solidFill>
                <a:latin typeface="Palatino Linotype" panose="02040502050505030304" pitchFamily="18" charset="0"/>
              </a:rPr>
              <a:t>Each of these three very different properties presented both challenges and opportunities.  </a:t>
            </a:r>
          </a:p>
        </p:txBody>
      </p:sp>
    </p:spTree>
    <p:extLst>
      <p:ext uri="{BB962C8B-B14F-4D97-AF65-F5344CB8AC3E}">
        <p14:creationId xmlns:p14="http://schemas.microsoft.com/office/powerpoint/2010/main" val="96829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96CD2-461A-472A-89F3-C5FC8EED15CA}"/>
              </a:ext>
            </a:extLst>
          </p:cNvPr>
          <p:cNvSpPr txBox="1"/>
          <p:nvPr/>
        </p:nvSpPr>
        <p:spPr>
          <a:xfrm>
            <a:off x="381000" y="457200"/>
            <a:ext cx="8382000" cy="5632311"/>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MEHRANGARH  FORT, Jodhpur </a:t>
            </a:r>
          </a:p>
          <a:p>
            <a:pPr algn="ctr"/>
            <a:endParaRPr lang="en-IN" b="1" dirty="0">
              <a:solidFill>
                <a:schemeClr val="bg1"/>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CHALLENGES:</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Lack of any model to follow;</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Extremely limited budget;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Unwillingness of good vendors to produce custom items in small quantities we could afford. </a:t>
            </a: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OPPORTUNITIES: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A major monument, attracting close to one million visitors a year;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Confidence of our Trustees and their willingness to take a gamble;</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Support and advice of international colleagues. </a:t>
            </a:r>
            <a:endParaRPr lang="en-IN" dirty="0"/>
          </a:p>
        </p:txBody>
      </p:sp>
    </p:spTree>
    <p:extLst>
      <p:ext uri="{BB962C8B-B14F-4D97-AF65-F5344CB8AC3E}">
        <p14:creationId xmlns:p14="http://schemas.microsoft.com/office/powerpoint/2010/main" val="292694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96CD2-461A-472A-89F3-C5FC8EED15CA}"/>
              </a:ext>
            </a:extLst>
          </p:cNvPr>
          <p:cNvSpPr txBox="1"/>
          <p:nvPr/>
        </p:nvSpPr>
        <p:spPr>
          <a:xfrm>
            <a:off x="381000" y="457200"/>
            <a:ext cx="8382000" cy="5632311"/>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CHOWMAHALLA PALACE, Hyderabad </a:t>
            </a:r>
          </a:p>
          <a:p>
            <a:pPr algn="ctr"/>
            <a:endParaRPr lang="en-IN" b="1" dirty="0">
              <a:solidFill>
                <a:schemeClr val="bg1"/>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CHALLENGES:</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Bureaucratic/legal complications that delayed progress;</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Fairly limited budget;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Visitor profile of mainly moderate income levels; not sure whether they would be good customers.  </a:t>
            </a: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OPPORTUNITIES: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A very attractive monument, recently restored, beginning to attract attention and visitors;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No comparable products available locally;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Confidence of the Nizam’s family who entrusted the project to us.  </a:t>
            </a:r>
            <a:endParaRPr lang="en-IN" dirty="0"/>
          </a:p>
        </p:txBody>
      </p:sp>
    </p:spTree>
    <p:extLst>
      <p:ext uri="{BB962C8B-B14F-4D97-AF65-F5344CB8AC3E}">
        <p14:creationId xmlns:p14="http://schemas.microsoft.com/office/powerpoint/2010/main" val="193992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96CD2-461A-472A-89F3-C5FC8EED15CA}"/>
              </a:ext>
            </a:extLst>
          </p:cNvPr>
          <p:cNvSpPr txBox="1"/>
          <p:nvPr/>
        </p:nvSpPr>
        <p:spPr>
          <a:xfrm>
            <a:off x="381000" y="228600"/>
            <a:ext cx="8382000" cy="6370975"/>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INDIRA GANDHI MEMORIAL TRUST, </a:t>
            </a:r>
          </a:p>
          <a:p>
            <a:pPr algn="ctr"/>
            <a:r>
              <a:rPr lang="en-IN" b="1" dirty="0">
                <a:solidFill>
                  <a:schemeClr val="bg1"/>
                </a:solidFill>
                <a:latin typeface="Palatino Linotype" panose="02040502050505030304" pitchFamily="18" charset="0"/>
              </a:rPr>
              <a:t>New Delhi  </a:t>
            </a:r>
          </a:p>
          <a:p>
            <a:pPr algn="ctr"/>
            <a:endParaRPr lang="en-IN" b="1" dirty="0">
              <a:solidFill>
                <a:schemeClr val="bg1"/>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CHALLENGES:</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Walking a thin line between political propaganda and providing a museum-related  experience;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 Developing products in a site that primarily commemorated a political leader’s martyrdom;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Visitor profile: extremely modest income, primarily from villages and towns throughout India.  </a:t>
            </a: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pPr marL="342900" indent="-342900">
              <a:buFont typeface="Arial" panose="020B0604020202020204" pitchFamily="34" charset="0"/>
              <a:buChar char="•"/>
            </a:pPr>
            <a:endParaRPr lang="en-IN" b="1" dirty="0">
              <a:solidFill>
                <a:schemeClr val="accent1">
                  <a:lumMod val="40000"/>
                  <a:lumOff val="60000"/>
                </a:schemeClr>
              </a:solidFill>
              <a:latin typeface="Palatino Linotype" panose="02040502050505030304" pitchFamily="18" charset="0"/>
            </a:endParaRPr>
          </a:p>
          <a:p>
            <a:r>
              <a:rPr lang="en-IN" b="1" dirty="0">
                <a:solidFill>
                  <a:schemeClr val="accent1">
                    <a:lumMod val="40000"/>
                    <a:lumOff val="60000"/>
                  </a:schemeClr>
                </a:solidFill>
                <a:latin typeface="Palatino Linotype" panose="02040502050505030304" pitchFamily="18" charset="0"/>
              </a:rPr>
              <a:t>OPPORTUNITIES:  </a:t>
            </a:r>
          </a:p>
          <a:p>
            <a:pPr marL="342900" indent="-342900">
              <a:buFont typeface="Arial" panose="020B0604020202020204" pitchFamily="34" charset="0"/>
              <a:buChar char="•"/>
            </a:pPr>
            <a:r>
              <a:rPr lang="en-IN" b="1" dirty="0">
                <a:solidFill>
                  <a:schemeClr val="accent1">
                    <a:lumMod val="40000"/>
                    <a:lumOff val="60000"/>
                  </a:schemeClr>
                </a:solidFill>
                <a:latin typeface="Palatino Linotype" panose="02040502050505030304" pitchFamily="18" charset="0"/>
              </a:rPr>
              <a:t>3,000 – 4,000 visitors PER DAY, most of whom exhibited strong emotional connection to the family and the events displayed at the museum; all of whom we felt would want to keep a tangible memory of the visit.  </a:t>
            </a:r>
            <a:endParaRPr lang="en-IN" dirty="0"/>
          </a:p>
        </p:txBody>
      </p:sp>
    </p:spTree>
    <p:extLst>
      <p:ext uri="{BB962C8B-B14F-4D97-AF65-F5344CB8AC3E}">
        <p14:creationId xmlns:p14="http://schemas.microsoft.com/office/powerpoint/2010/main" val="347835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 descr="Fort pictures 002.jpg"/>
          <p:cNvPicPr>
            <a:picLocks noChangeAspect="1"/>
          </p:cNvPicPr>
          <p:nvPr/>
        </p:nvPicPr>
        <p:blipFill>
          <a:blip r:embed="rId2" cstate="email"/>
          <a:stretch>
            <a:fillRect/>
          </a:stretch>
        </p:blipFill>
        <p:spPr>
          <a:xfrm>
            <a:off x="2819400" y="4114800"/>
            <a:ext cx="3034836" cy="2016000"/>
          </a:xfrm>
          <a:prstGeom prst="rect">
            <a:avLst/>
          </a:prstGeom>
          <a:ln w="57150">
            <a:solidFill>
              <a:srgbClr val="000066"/>
            </a:solidFill>
          </a:ln>
        </p:spPr>
      </p:pic>
      <p:sp>
        <p:nvSpPr>
          <p:cNvPr id="4" name="TextBox 3">
            <a:extLst>
              <a:ext uri="{FF2B5EF4-FFF2-40B4-BE49-F238E27FC236}">
                <a16:creationId xmlns:a16="http://schemas.microsoft.com/office/drawing/2014/main" id="{135D4797-C653-4ACB-957F-8A68350C9A54}"/>
              </a:ext>
            </a:extLst>
          </p:cNvPr>
          <p:cNvSpPr txBox="1"/>
          <p:nvPr/>
        </p:nvSpPr>
        <p:spPr>
          <a:xfrm>
            <a:off x="685800" y="355140"/>
            <a:ext cx="8153400" cy="3046988"/>
          </a:xfrm>
          <a:prstGeom prst="rect">
            <a:avLst/>
          </a:prstGeom>
          <a:noFill/>
        </p:spPr>
        <p:txBody>
          <a:bodyPr wrap="square" rtlCol="0">
            <a:spAutoFit/>
          </a:bodyPr>
          <a:lstStyle/>
          <a:p>
            <a:pPr algn="ctr"/>
            <a:r>
              <a:rPr lang="en-IN" b="1" dirty="0">
                <a:solidFill>
                  <a:srgbClr val="000066"/>
                </a:solidFill>
                <a:latin typeface="Palatino Linotype" panose="02040502050505030304" pitchFamily="18" charset="0"/>
              </a:rPr>
              <a:t>Mehrangarh Museum Shop</a:t>
            </a:r>
          </a:p>
          <a:p>
            <a:pPr algn="ctr"/>
            <a:r>
              <a:rPr lang="en-IN" b="1" dirty="0">
                <a:solidFill>
                  <a:srgbClr val="000066"/>
                </a:solidFill>
                <a:latin typeface="Palatino Linotype" panose="02040502050505030304" pitchFamily="18" charset="0"/>
              </a:rPr>
              <a:t> </a:t>
            </a:r>
          </a:p>
          <a:p>
            <a:r>
              <a:rPr lang="en-IN" b="1" dirty="0">
                <a:solidFill>
                  <a:srgbClr val="000066"/>
                </a:solidFill>
                <a:latin typeface="Palatino Linotype" panose="02040502050505030304" pitchFamily="18" charset="0"/>
              </a:rPr>
              <a:t>Began:                                         1998</a:t>
            </a:r>
          </a:p>
          <a:p>
            <a:r>
              <a:rPr lang="en-IN" b="1" dirty="0">
                <a:solidFill>
                  <a:srgbClr val="000066"/>
                </a:solidFill>
                <a:latin typeface="Palatino Linotype" panose="02040502050505030304" pitchFamily="18" charset="0"/>
              </a:rPr>
              <a:t>Initial Investment*                  c . $12,000*</a:t>
            </a:r>
          </a:p>
          <a:p>
            <a:r>
              <a:rPr lang="en-IN" b="1" dirty="0">
                <a:solidFill>
                  <a:srgbClr val="000066"/>
                </a:solidFill>
                <a:latin typeface="Palatino Linotype" panose="02040502050505030304" pitchFamily="18" charset="0"/>
              </a:rPr>
              <a:t>Annual Visitors             	     currently one million plus </a:t>
            </a:r>
          </a:p>
          <a:p>
            <a:r>
              <a:rPr lang="en-IN" b="1" dirty="0">
                <a:solidFill>
                  <a:srgbClr val="000066"/>
                </a:solidFill>
                <a:latin typeface="Palatino Linotype" panose="02040502050505030304" pitchFamily="18" charset="0"/>
              </a:rPr>
              <a:t>Salaried Staff at Opening:     3 untrained youngsters </a:t>
            </a:r>
          </a:p>
          <a:p>
            <a:r>
              <a:rPr lang="en-IN" b="1" dirty="0">
                <a:solidFill>
                  <a:srgbClr val="000066"/>
                </a:solidFill>
                <a:latin typeface="Palatino Linotype" panose="02040502050505030304" pitchFamily="18" charset="0"/>
              </a:rPr>
              <a:t>Salaried Staff, 2019                  + 40, highly professional    </a:t>
            </a:r>
          </a:p>
          <a:p>
            <a:r>
              <a:rPr lang="en-IN" b="1" dirty="0">
                <a:solidFill>
                  <a:srgbClr val="000066"/>
                </a:solidFill>
                <a:latin typeface="Palatino Linotype" panose="02040502050505030304" pitchFamily="18" charset="0"/>
              </a:rPr>
              <a:t>Contribution to Trust:             c. 30% of total revenue </a:t>
            </a:r>
          </a:p>
        </p:txBody>
      </p:sp>
      <p:sp>
        <p:nvSpPr>
          <p:cNvPr id="6" name="TextBox 5">
            <a:extLst>
              <a:ext uri="{FF2B5EF4-FFF2-40B4-BE49-F238E27FC236}">
                <a16:creationId xmlns:a16="http://schemas.microsoft.com/office/drawing/2014/main" id="{5D23C14F-D08D-4E99-94ED-0CE2C2BD87F0}"/>
              </a:ext>
            </a:extLst>
          </p:cNvPr>
          <p:cNvSpPr txBox="1"/>
          <p:nvPr/>
        </p:nvSpPr>
        <p:spPr>
          <a:xfrm>
            <a:off x="685800" y="6361637"/>
            <a:ext cx="5486400" cy="338554"/>
          </a:xfrm>
          <a:prstGeom prst="rect">
            <a:avLst/>
          </a:prstGeom>
          <a:noFill/>
        </p:spPr>
        <p:txBody>
          <a:bodyPr wrap="square" rtlCol="0">
            <a:spAutoFit/>
          </a:bodyPr>
          <a:lstStyle/>
          <a:p>
            <a:r>
              <a:rPr lang="en-IN" sz="1600" b="1" dirty="0">
                <a:solidFill>
                  <a:srgbClr val="000066"/>
                </a:solidFill>
                <a:latin typeface="Palatino Linotype" panose="02040502050505030304" pitchFamily="18" charset="0"/>
              </a:rPr>
              <a:t>* In US$ equivalent at the time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5D4797-C653-4ACB-957F-8A68350C9A54}"/>
              </a:ext>
            </a:extLst>
          </p:cNvPr>
          <p:cNvSpPr txBox="1"/>
          <p:nvPr/>
        </p:nvSpPr>
        <p:spPr>
          <a:xfrm>
            <a:off x="685800" y="355140"/>
            <a:ext cx="8153400" cy="3416320"/>
          </a:xfrm>
          <a:prstGeom prst="rect">
            <a:avLst/>
          </a:prstGeom>
          <a:noFill/>
        </p:spPr>
        <p:txBody>
          <a:bodyPr wrap="square" rtlCol="0">
            <a:spAutoFit/>
          </a:bodyPr>
          <a:lstStyle/>
          <a:p>
            <a:pPr algn="ctr"/>
            <a:r>
              <a:rPr lang="en-IN" b="1" dirty="0">
                <a:solidFill>
                  <a:srgbClr val="000066"/>
                </a:solidFill>
                <a:latin typeface="Palatino Linotype" panose="02040502050505030304" pitchFamily="18" charset="0"/>
              </a:rPr>
              <a:t>The Chowmahalla Palace Museum Shop </a:t>
            </a:r>
          </a:p>
          <a:p>
            <a:pPr algn="ctr"/>
            <a:r>
              <a:rPr lang="en-IN" b="1" dirty="0">
                <a:solidFill>
                  <a:srgbClr val="000066"/>
                </a:solidFill>
                <a:latin typeface="Palatino Linotype" panose="02040502050505030304" pitchFamily="18" charset="0"/>
              </a:rPr>
              <a:t> </a:t>
            </a:r>
          </a:p>
          <a:p>
            <a:r>
              <a:rPr lang="en-IN" b="1" dirty="0">
                <a:solidFill>
                  <a:srgbClr val="000066"/>
                </a:solidFill>
                <a:latin typeface="Palatino Linotype" panose="02040502050505030304" pitchFamily="18" charset="0"/>
              </a:rPr>
              <a:t>Began:                                         May 2018</a:t>
            </a:r>
          </a:p>
          <a:p>
            <a:r>
              <a:rPr lang="en-IN" b="1" dirty="0">
                <a:solidFill>
                  <a:srgbClr val="000066"/>
                </a:solidFill>
                <a:latin typeface="Palatino Linotype" panose="02040502050505030304" pitchFamily="18" charset="0"/>
              </a:rPr>
              <a:t>Initial Investment*                  c . $30,000*</a:t>
            </a:r>
          </a:p>
          <a:p>
            <a:r>
              <a:rPr lang="en-IN" b="1" dirty="0">
                <a:solidFill>
                  <a:srgbClr val="000066"/>
                </a:solidFill>
                <a:latin typeface="Palatino Linotype" panose="02040502050505030304" pitchFamily="18" charset="0"/>
              </a:rPr>
              <a:t>Annual Visitors                        c. 400,000 (3% foreigners) </a:t>
            </a:r>
          </a:p>
          <a:p>
            <a:r>
              <a:rPr lang="en-IN" b="1" dirty="0">
                <a:solidFill>
                  <a:srgbClr val="000066"/>
                </a:solidFill>
                <a:latin typeface="Palatino Linotype" panose="02040502050505030304" pitchFamily="18" charset="0"/>
              </a:rPr>
              <a:t>Salaried Staff 		     4, untrained, learning fast!     </a:t>
            </a:r>
          </a:p>
          <a:p>
            <a:r>
              <a:rPr lang="en-IN" b="1" dirty="0">
                <a:solidFill>
                  <a:srgbClr val="000066"/>
                </a:solidFill>
                <a:latin typeface="Palatino Linotype" panose="02040502050505030304" pitchFamily="18" charset="0"/>
              </a:rPr>
              <a:t>Contribution to Trust:             Initial investment repaid 				     within a few months of      	                                         opening  </a:t>
            </a:r>
          </a:p>
        </p:txBody>
      </p:sp>
      <p:sp>
        <p:nvSpPr>
          <p:cNvPr id="6" name="TextBox 5">
            <a:extLst>
              <a:ext uri="{FF2B5EF4-FFF2-40B4-BE49-F238E27FC236}">
                <a16:creationId xmlns:a16="http://schemas.microsoft.com/office/drawing/2014/main" id="{5D23C14F-D08D-4E99-94ED-0CE2C2BD87F0}"/>
              </a:ext>
            </a:extLst>
          </p:cNvPr>
          <p:cNvSpPr txBox="1"/>
          <p:nvPr/>
        </p:nvSpPr>
        <p:spPr>
          <a:xfrm>
            <a:off x="685800" y="6361637"/>
            <a:ext cx="5486400" cy="338554"/>
          </a:xfrm>
          <a:prstGeom prst="rect">
            <a:avLst/>
          </a:prstGeom>
          <a:noFill/>
        </p:spPr>
        <p:txBody>
          <a:bodyPr wrap="square" rtlCol="0">
            <a:spAutoFit/>
          </a:bodyPr>
          <a:lstStyle/>
          <a:p>
            <a:r>
              <a:rPr lang="en-IN" sz="1600" b="1" dirty="0">
                <a:solidFill>
                  <a:srgbClr val="000066"/>
                </a:solidFill>
                <a:latin typeface="Palatino Linotype" panose="02040502050505030304" pitchFamily="18" charset="0"/>
              </a:rPr>
              <a:t>* In US$ equivalent at the time </a:t>
            </a:r>
          </a:p>
        </p:txBody>
      </p:sp>
      <p:pic>
        <p:nvPicPr>
          <p:cNvPr id="5" name="Picture 4">
            <a:extLst>
              <a:ext uri="{FF2B5EF4-FFF2-40B4-BE49-F238E27FC236}">
                <a16:creationId xmlns:a16="http://schemas.microsoft.com/office/drawing/2014/main" id="{98D9853A-2E26-436E-8F16-B3700F212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4038600"/>
            <a:ext cx="6464194" cy="2232000"/>
          </a:xfrm>
          <a:prstGeom prst="rect">
            <a:avLst/>
          </a:prstGeom>
          <a:ln w="57150">
            <a:solidFill>
              <a:srgbClr val="000066"/>
            </a:solidFill>
          </a:ln>
        </p:spPr>
      </p:pic>
    </p:spTree>
    <p:extLst>
      <p:ext uri="{BB962C8B-B14F-4D97-AF65-F5344CB8AC3E}">
        <p14:creationId xmlns:p14="http://schemas.microsoft.com/office/powerpoint/2010/main" val="131616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5D4797-C653-4ACB-957F-8A68350C9A54}"/>
              </a:ext>
            </a:extLst>
          </p:cNvPr>
          <p:cNvSpPr txBox="1"/>
          <p:nvPr/>
        </p:nvSpPr>
        <p:spPr>
          <a:xfrm>
            <a:off x="685800" y="355140"/>
            <a:ext cx="8153400" cy="4524315"/>
          </a:xfrm>
          <a:prstGeom prst="rect">
            <a:avLst/>
          </a:prstGeom>
          <a:noFill/>
        </p:spPr>
        <p:txBody>
          <a:bodyPr wrap="square" rtlCol="0">
            <a:spAutoFit/>
          </a:bodyPr>
          <a:lstStyle/>
          <a:p>
            <a:pPr algn="ctr"/>
            <a:r>
              <a:rPr lang="en-IN" b="1" dirty="0">
                <a:solidFill>
                  <a:srgbClr val="000066"/>
                </a:solidFill>
                <a:latin typeface="Palatino Linotype" panose="02040502050505030304" pitchFamily="18" charset="0"/>
              </a:rPr>
              <a:t>The Indira Gandhi Memorial Trust  </a:t>
            </a:r>
          </a:p>
          <a:p>
            <a:pPr algn="ctr"/>
            <a:r>
              <a:rPr lang="en-IN" b="1" dirty="0">
                <a:solidFill>
                  <a:srgbClr val="000066"/>
                </a:solidFill>
                <a:latin typeface="Palatino Linotype" panose="02040502050505030304" pitchFamily="18" charset="0"/>
              </a:rPr>
              <a:t> </a:t>
            </a:r>
          </a:p>
          <a:p>
            <a:r>
              <a:rPr lang="en-IN" b="1" dirty="0">
                <a:solidFill>
                  <a:srgbClr val="000066"/>
                </a:solidFill>
                <a:latin typeface="Palatino Linotype" panose="02040502050505030304" pitchFamily="18" charset="0"/>
              </a:rPr>
              <a:t>Began:                                    2012</a:t>
            </a:r>
          </a:p>
          <a:p>
            <a:r>
              <a:rPr lang="en-IN" b="1" dirty="0">
                <a:solidFill>
                  <a:srgbClr val="000066"/>
                </a:solidFill>
                <a:latin typeface="Palatino Linotype" panose="02040502050505030304" pitchFamily="18" charset="0"/>
              </a:rPr>
              <a:t>Initial Investment*              c . $6,000/*</a:t>
            </a:r>
          </a:p>
          <a:p>
            <a:r>
              <a:rPr lang="en-IN" b="1" dirty="0">
                <a:solidFill>
                  <a:srgbClr val="000066"/>
                </a:solidFill>
                <a:latin typeface="Palatino Linotype" panose="02040502050505030304" pitchFamily="18" charset="0"/>
              </a:rPr>
              <a:t>Annual Visitors		 + 1 million  (primarily rural</a:t>
            </a:r>
          </a:p>
          <a:p>
            <a:r>
              <a:rPr lang="en-IN" b="1" dirty="0">
                <a:solidFill>
                  <a:srgbClr val="000066"/>
                </a:solidFill>
                <a:latin typeface="Palatino Linotype" panose="02040502050505030304" pitchFamily="18" charset="0"/>
              </a:rPr>
              <a:t>           and small town visitors on  budget tours of India) </a:t>
            </a:r>
          </a:p>
          <a:p>
            <a:r>
              <a:rPr lang="en-IN" b="1" dirty="0">
                <a:solidFill>
                  <a:srgbClr val="000066"/>
                </a:solidFill>
                <a:latin typeface="Palatino Linotype" panose="02040502050505030304" pitchFamily="18" charset="0"/>
              </a:rPr>
              <a:t> </a:t>
            </a:r>
          </a:p>
          <a:p>
            <a:r>
              <a:rPr lang="en-IN" b="1" dirty="0">
                <a:solidFill>
                  <a:srgbClr val="000066"/>
                </a:solidFill>
                <a:latin typeface="Palatino Linotype" panose="02040502050505030304" pitchFamily="18" charset="0"/>
              </a:rPr>
              <a:t>Contribution to Trust:         We do not manage this shop 	so are not aware of current financials. However, 	the shop consistently re-orders large quantities of 	the original products we developed and 	produced).                                    </a:t>
            </a:r>
          </a:p>
        </p:txBody>
      </p:sp>
      <p:sp>
        <p:nvSpPr>
          <p:cNvPr id="6" name="TextBox 5">
            <a:extLst>
              <a:ext uri="{FF2B5EF4-FFF2-40B4-BE49-F238E27FC236}">
                <a16:creationId xmlns:a16="http://schemas.microsoft.com/office/drawing/2014/main" id="{5D23C14F-D08D-4E99-94ED-0CE2C2BD87F0}"/>
              </a:ext>
            </a:extLst>
          </p:cNvPr>
          <p:cNvSpPr txBox="1"/>
          <p:nvPr/>
        </p:nvSpPr>
        <p:spPr>
          <a:xfrm>
            <a:off x="685800" y="6361637"/>
            <a:ext cx="5486400" cy="338554"/>
          </a:xfrm>
          <a:prstGeom prst="rect">
            <a:avLst/>
          </a:prstGeom>
          <a:noFill/>
        </p:spPr>
        <p:txBody>
          <a:bodyPr wrap="square" rtlCol="0">
            <a:spAutoFit/>
          </a:bodyPr>
          <a:lstStyle/>
          <a:p>
            <a:r>
              <a:rPr lang="en-IN" sz="1600" b="1" dirty="0">
                <a:solidFill>
                  <a:srgbClr val="000066"/>
                </a:solidFill>
                <a:latin typeface="Palatino Linotype" panose="02040502050505030304" pitchFamily="18" charset="0"/>
              </a:rPr>
              <a:t>* In US$ equivalent at the time </a:t>
            </a:r>
          </a:p>
        </p:txBody>
      </p:sp>
      <p:pic>
        <p:nvPicPr>
          <p:cNvPr id="3" name="Picture 2">
            <a:extLst>
              <a:ext uri="{FF2B5EF4-FFF2-40B4-BE49-F238E27FC236}">
                <a16:creationId xmlns:a16="http://schemas.microsoft.com/office/drawing/2014/main" id="{542C8AC4-9211-4901-81EF-949E62B7C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4766914"/>
            <a:ext cx="2641860" cy="1764000"/>
          </a:xfrm>
          <a:prstGeom prst="rect">
            <a:avLst/>
          </a:prstGeom>
        </p:spPr>
      </p:pic>
    </p:spTree>
    <p:extLst>
      <p:ext uri="{BB962C8B-B14F-4D97-AF65-F5344CB8AC3E}">
        <p14:creationId xmlns:p14="http://schemas.microsoft.com/office/powerpoint/2010/main" val="161253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6FE46D-7A42-46C9-B190-12A7AECAEBBA}"/>
              </a:ext>
            </a:extLst>
          </p:cNvPr>
          <p:cNvSpPr txBox="1"/>
          <p:nvPr/>
        </p:nvSpPr>
        <p:spPr>
          <a:xfrm>
            <a:off x="0" y="335845"/>
            <a:ext cx="8915400" cy="6186309"/>
          </a:xfrm>
          <a:prstGeom prst="rect">
            <a:avLst/>
          </a:prstGeom>
          <a:noFill/>
        </p:spPr>
        <p:txBody>
          <a:bodyPr wrap="square" rtlCol="0">
            <a:spAutoFit/>
          </a:bodyPr>
          <a:lstStyle/>
          <a:p>
            <a:pPr algn="ctr"/>
            <a:r>
              <a:rPr lang="en-IN" sz="3600" b="1" dirty="0">
                <a:solidFill>
                  <a:schemeClr val="bg1"/>
                </a:solidFill>
                <a:latin typeface="Palatino Linotype" panose="02040502050505030304" pitchFamily="18" charset="0"/>
              </a:rPr>
              <a:t>SO, HOW TO DO IT?</a:t>
            </a:r>
          </a:p>
          <a:p>
            <a:pPr algn="ctr"/>
            <a:endParaRPr lang="en-IN" sz="3600" b="1" dirty="0">
              <a:solidFill>
                <a:schemeClr val="bg1"/>
              </a:solidFill>
              <a:latin typeface="Palatino Linotype" panose="02040502050505030304" pitchFamily="18" charset="0"/>
            </a:endParaRPr>
          </a:p>
          <a:p>
            <a:pPr algn="ctr"/>
            <a:r>
              <a:rPr lang="en-IN" sz="3600" b="1" dirty="0">
                <a:solidFill>
                  <a:schemeClr val="bg1"/>
                </a:solidFill>
                <a:latin typeface="Palatino Linotype" panose="02040502050505030304" pitchFamily="18" charset="0"/>
              </a:rPr>
              <a:t>The Essentials: </a:t>
            </a:r>
          </a:p>
          <a:p>
            <a:pPr algn="ctr"/>
            <a:endParaRPr lang="en-IN" sz="3600" b="1" dirty="0">
              <a:solidFill>
                <a:schemeClr val="bg1"/>
              </a:solidFill>
              <a:latin typeface="Palatino Linotype" panose="02040502050505030304" pitchFamily="18" charset="0"/>
            </a:endParaRPr>
          </a:p>
          <a:p>
            <a:pPr algn="ctr"/>
            <a:r>
              <a:rPr lang="en-IN" sz="3600" b="1" dirty="0">
                <a:solidFill>
                  <a:schemeClr val="bg1"/>
                </a:solidFill>
                <a:latin typeface="Palatino Linotype" panose="02040502050505030304" pitchFamily="18" charset="0"/>
              </a:rPr>
              <a:t>A committed team (willing to work!) </a:t>
            </a:r>
          </a:p>
          <a:p>
            <a:pPr algn="ctr"/>
            <a:r>
              <a:rPr lang="en-IN" sz="3600" b="1" dirty="0">
                <a:solidFill>
                  <a:schemeClr val="bg1"/>
                </a:solidFill>
                <a:latin typeface="Palatino Linotype" panose="02040502050505030304" pitchFamily="18" charset="0"/>
              </a:rPr>
              <a:t>Committed Trustees</a:t>
            </a:r>
          </a:p>
          <a:p>
            <a:pPr algn="ctr"/>
            <a:r>
              <a:rPr lang="en-IN" sz="3600" b="1" dirty="0">
                <a:solidFill>
                  <a:schemeClr val="bg1"/>
                </a:solidFill>
                <a:latin typeface="Palatino Linotype" panose="02040502050505030304" pitchFamily="18" charset="0"/>
              </a:rPr>
              <a:t>A space, preferably near the exit</a:t>
            </a:r>
          </a:p>
          <a:p>
            <a:pPr algn="ctr"/>
            <a:r>
              <a:rPr lang="en-IN" sz="3600" b="1" dirty="0">
                <a:solidFill>
                  <a:schemeClr val="bg1"/>
                </a:solidFill>
                <a:latin typeface="Palatino Linotype" panose="02040502050505030304" pitchFamily="18" charset="0"/>
              </a:rPr>
              <a:t>A strong logo/image </a:t>
            </a:r>
          </a:p>
          <a:p>
            <a:pPr algn="ctr"/>
            <a:r>
              <a:rPr lang="en-IN" sz="3600" b="1" dirty="0">
                <a:solidFill>
                  <a:schemeClr val="bg1"/>
                </a:solidFill>
                <a:latin typeface="Palatino Linotype" panose="02040502050505030304" pitchFamily="18" charset="0"/>
              </a:rPr>
              <a:t>Product Development</a:t>
            </a:r>
          </a:p>
          <a:p>
            <a:pPr algn="ctr"/>
            <a:r>
              <a:rPr lang="en-IN" sz="3600" b="1" dirty="0">
                <a:solidFill>
                  <a:schemeClr val="bg1"/>
                </a:solidFill>
                <a:latin typeface="Palatino Linotype" panose="02040502050505030304" pitchFamily="18" charset="0"/>
              </a:rPr>
              <a:t>Dedicated staff  </a:t>
            </a:r>
          </a:p>
          <a:p>
            <a:pPr algn="ctr"/>
            <a:r>
              <a:rPr lang="en-IN" sz="3600" b="1" dirty="0">
                <a:solidFill>
                  <a:schemeClr val="bg1"/>
                </a:solidFill>
                <a:latin typeface="Palatino Linotype" panose="02040502050505030304" pitchFamily="18" charset="0"/>
              </a:rPr>
              <a:t>   </a:t>
            </a:r>
          </a:p>
        </p:txBody>
      </p:sp>
    </p:spTree>
    <p:extLst>
      <p:ext uri="{BB962C8B-B14F-4D97-AF65-F5344CB8AC3E}">
        <p14:creationId xmlns:p14="http://schemas.microsoft.com/office/powerpoint/2010/main" val="155515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F2771-38C4-40C7-BFBA-7770AF416136}"/>
              </a:ext>
            </a:extLst>
          </p:cNvPr>
          <p:cNvPicPr>
            <a:picLocks noChangeAspect="1"/>
          </p:cNvPicPr>
          <p:nvPr/>
        </p:nvPicPr>
        <p:blipFill rotWithShape="1">
          <a:blip r:embed="rId2">
            <a:extLst>
              <a:ext uri="{28A0092B-C50C-407E-A947-70E740481C1C}">
                <a14:useLocalDpi xmlns:a14="http://schemas.microsoft.com/office/drawing/2010/main" val="0"/>
              </a:ext>
            </a:extLst>
          </a:blip>
          <a:srcRect t="14445" r="3136" b="10000"/>
          <a:stretch/>
        </p:blipFill>
        <p:spPr>
          <a:xfrm>
            <a:off x="1056139" y="27000"/>
            <a:ext cx="7031722" cy="6804000"/>
          </a:xfrm>
          <a:prstGeom prst="rect">
            <a:avLst/>
          </a:prstGeom>
          <a:solidFill>
            <a:srgbClr val="9999FF"/>
          </a:solidFill>
          <a:ln>
            <a:solidFill>
              <a:schemeClr val="tx1"/>
            </a:solidFill>
          </a:ln>
        </p:spPr>
      </p:pic>
      <p:sp>
        <p:nvSpPr>
          <p:cNvPr id="5" name="Star: 5 Points 4">
            <a:extLst>
              <a:ext uri="{FF2B5EF4-FFF2-40B4-BE49-F238E27FC236}">
                <a16:creationId xmlns:a16="http://schemas.microsoft.com/office/drawing/2014/main" id="{75274A9C-F3CC-492A-B5E3-C5D5A70BC7AA}"/>
              </a:ext>
            </a:extLst>
          </p:cNvPr>
          <p:cNvSpPr/>
          <p:nvPr/>
        </p:nvSpPr>
        <p:spPr>
          <a:xfrm>
            <a:off x="1828800" y="16764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Star: 5 Points 6">
            <a:extLst>
              <a:ext uri="{FF2B5EF4-FFF2-40B4-BE49-F238E27FC236}">
                <a16:creationId xmlns:a16="http://schemas.microsoft.com/office/drawing/2014/main" id="{B55C6BF0-84FA-426E-980F-560E27848874}"/>
              </a:ext>
            </a:extLst>
          </p:cNvPr>
          <p:cNvSpPr/>
          <p:nvPr/>
        </p:nvSpPr>
        <p:spPr>
          <a:xfrm>
            <a:off x="3733800" y="3886200"/>
            <a:ext cx="3048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tar: 5 Points 7">
            <a:extLst>
              <a:ext uri="{FF2B5EF4-FFF2-40B4-BE49-F238E27FC236}">
                <a16:creationId xmlns:a16="http://schemas.microsoft.com/office/drawing/2014/main" id="{5B933639-49A8-4962-A381-BB5EF15D6151}"/>
              </a:ext>
            </a:extLst>
          </p:cNvPr>
          <p:cNvSpPr/>
          <p:nvPr/>
        </p:nvSpPr>
        <p:spPr>
          <a:xfrm>
            <a:off x="3124200" y="914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95588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 y="368157"/>
            <a:ext cx="8568952" cy="3046988"/>
          </a:xfrm>
          <a:prstGeom prst="rect">
            <a:avLst/>
          </a:prstGeom>
          <a:noFill/>
        </p:spPr>
        <p:txBody>
          <a:bodyPr wrap="square" rtlCol="0">
            <a:spAutoFit/>
          </a:bodyPr>
          <a:lstStyle/>
          <a:p>
            <a:pPr algn="ctr"/>
            <a:r>
              <a:rPr lang="en-US" sz="3200" b="1" dirty="0">
                <a:solidFill>
                  <a:srgbClr val="000066"/>
                </a:solidFill>
                <a:latin typeface="Palatino Linotype" pitchFamily="18" charset="0"/>
              </a:rPr>
              <a:t>Space can be rudimentary to start.  This is the beginning of the Jodhpur shop.  With imaginative use of inexpensive materials and good signs, with even a few good products customers will appear.   </a:t>
            </a:r>
          </a:p>
          <a:p>
            <a:endParaRPr lang="en-IN" sz="3200" b="1" dirty="0">
              <a:solidFill>
                <a:schemeClr val="accent2">
                  <a:lumMod val="75000"/>
                </a:schemeClr>
              </a:solidFill>
              <a:latin typeface="Palatino Linotype" pitchFamily="18" charset="0"/>
            </a:endParaRPr>
          </a:p>
        </p:txBody>
      </p:sp>
    </p:spTree>
    <p:extLst>
      <p:ext uri="{BB962C8B-B14F-4D97-AF65-F5344CB8AC3E}">
        <p14:creationId xmlns:p14="http://schemas.microsoft.com/office/powerpoint/2010/main" val="968069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Administrator\My Documents\My Pictures\MUSEUM SHOP PLAN.bmp"/>
          <p:cNvPicPr>
            <a:picLocks noChangeAspect="1" noChangeArrowheads="1"/>
          </p:cNvPicPr>
          <p:nvPr/>
        </p:nvPicPr>
        <p:blipFill rotWithShape="1">
          <a:blip r:embed="rId2" cstate="email"/>
          <a:srcRect/>
          <a:stretch/>
        </p:blipFill>
        <p:spPr bwMode="auto">
          <a:xfrm>
            <a:off x="5029200" y="3733800"/>
            <a:ext cx="3540932" cy="2586039"/>
          </a:xfrm>
          <a:prstGeom prst="rect">
            <a:avLst/>
          </a:prstGeom>
          <a:noFill/>
          <a:ln w="9525">
            <a:noFill/>
            <a:miter lim="800000"/>
            <a:headEnd/>
            <a:tailEnd/>
          </a:ln>
        </p:spPr>
      </p:pic>
      <p:pic>
        <p:nvPicPr>
          <p:cNvPr id="3" name="Picture 2" descr="C:\Users\Maureen\Pictures\SODHI, Sept 11\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1640" y="251644"/>
            <a:ext cx="64008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FAC593-A05A-4756-A3AF-3BC507F52731}"/>
              </a:ext>
            </a:extLst>
          </p:cNvPr>
          <p:cNvSpPr txBox="1"/>
          <p:nvPr/>
        </p:nvSpPr>
        <p:spPr>
          <a:xfrm>
            <a:off x="762000" y="3949482"/>
            <a:ext cx="4128655" cy="2677656"/>
          </a:xfrm>
          <a:prstGeom prst="rect">
            <a:avLst/>
          </a:prstGeom>
          <a:noFill/>
        </p:spPr>
        <p:txBody>
          <a:bodyPr wrap="square" rtlCol="0">
            <a:spAutoFit/>
          </a:bodyPr>
          <a:lstStyle/>
          <a:p>
            <a:pPr algn="ctr"/>
            <a:r>
              <a:rPr lang="en-IN" sz="2800" b="1" dirty="0">
                <a:solidFill>
                  <a:srgbClr val="000099"/>
                </a:solidFill>
                <a:latin typeface="Palatino Linotype" panose="02040502050505030304" pitchFamily="18" charset="0"/>
              </a:rPr>
              <a:t>6 years after beginning, we had made enough profit to redesign the space.  Results were immediate and dramatic. </a:t>
            </a:r>
            <a:r>
              <a:rPr lang="en-IN" sz="2800" b="1" dirty="0">
                <a:latin typeface="Palatino Linotype" panose="02040502050505030304" pitchFamily="18" charset="0"/>
              </a:rPr>
              <a:t> </a:t>
            </a:r>
            <a:endParaRPr lang="en-IN"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6" descr="C:\Documents and Settings\Administrator\My Documents\My Pictures\2006-03-20\My Pictures0009.JPG"/>
          <p:cNvPicPr>
            <a:picLocks noChangeAspect="1" noChangeArrowheads="1"/>
          </p:cNvPicPr>
          <p:nvPr/>
        </p:nvPicPr>
        <p:blipFill>
          <a:blip r:embed="rId2" cstate="email"/>
          <a:srcRect/>
          <a:stretch>
            <a:fillRect/>
          </a:stretch>
        </p:blipFill>
        <p:spPr bwMode="auto">
          <a:xfrm>
            <a:off x="3200400" y="114451"/>
            <a:ext cx="5448993" cy="6629097"/>
          </a:xfrm>
          <a:prstGeom prst="rect">
            <a:avLst/>
          </a:prstGeom>
          <a:noFill/>
          <a:ln w="9525">
            <a:noFill/>
            <a:miter lim="800000"/>
            <a:headEnd/>
            <a:tailEnd/>
          </a:ln>
        </p:spPr>
      </p:pic>
      <p:sp>
        <p:nvSpPr>
          <p:cNvPr id="3" name="TextBox 2">
            <a:extLst>
              <a:ext uri="{FF2B5EF4-FFF2-40B4-BE49-F238E27FC236}">
                <a16:creationId xmlns:a16="http://schemas.microsoft.com/office/drawing/2014/main" id="{F100CCE7-3468-46EC-9B7C-A79EC706106B}"/>
              </a:ext>
            </a:extLst>
          </p:cNvPr>
          <p:cNvSpPr txBox="1"/>
          <p:nvPr/>
        </p:nvSpPr>
        <p:spPr>
          <a:xfrm>
            <a:off x="304800" y="914400"/>
            <a:ext cx="2590800" cy="5011949"/>
          </a:xfrm>
          <a:prstGeom prst="rect">
            <a:avLst/>
          </a:prstGeom>
          <a:noFill/>
        </p:spPr>
        <p:txBody>
          <a:bodyPr wrap="square" rtlCol="0">
            <a:spAutoFit/>
          </a:bodyPr>
          <a:lstStyle/>
          <a:p>
            <a:pPr algn="ctr">
              <a:lnSpc>
                <a:spcPct val="150000"/>
              </a:lnSpc>
            </a:pPr>
            <a:r>
              <a:rPr lang="en-IN" b="1" dirty="0"/>
              <a:t>Sales shot up, and  we began to attract some serious attention, both in Indian design magazines and internationally as well…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785786" y="785794"/>
          <a:ext cx="3643338" cy="5214974"/>
        </p:xfrm>
        <a:graphic>
          <a:graphicData uri="http://schemas.openxmlformats.org/presentationml/2006/ole">
            <mc:AlternateContent xmlns:mc="http://schemas.openxmlformats.org/markup-compatibility/2006">
              <mc:Choice xmlns:v="urn:schemas-microsoft-com:vml" Requires="v">
                <p:oleObj spid="_x0000_s2101" name="Acrobat Document" r:id="rId3" imgW="7220520" imgH="9682200" progId="AcroExch.Document.7">
                  <p:embed/>
                </p:oleObj>
              </mc:Choice>
              <mc:Fallback>
                <p:oleObj name="Acrobat Document" r:id="rId3" imgW="7220520" imgH="9682200" progId="AcroExch.Document.7">
                  <p:embed/>
                  <p:pic>
                    <p:nvPicPr>
                      <p:cNvPr id="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785794"/>
                        <a:ext cx="3643338" cy="521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4643438" y="928670"/>
            <a:ext cx="3857652" cy="4647426"/>
          </a:xfrm>
          <a:prstGeom prst="rect">
            <a:avLst/>
          </a:prstGeom>
          <a:noFill/>
        </p:spPr>
        <p:txBody>
          <a:bodyPr wrap="square" rtlCol="0">
            <a:spAutoFit/>
          </a:bodyPr>
          <a:lstStyle/>
          <a:p>
            <a:pPr algn="ctr"/>
            <a:r>
              <a:rPr lang="en-US" b="1" dirty="0">
                <a:solidFill>
                  <a:schemeClr val="tx2"/>
                </a:solidFill>
              </a:rPr>
              <a:t>In 2007, in their BEST OF ASIA issue, </a:t>
            </a:r>
            <a:r>
              <a:rPr lang="en-US" b="1" u="sng" dirty="0">
                <a:solidFill>
                  <a:schemeClr val="tx2"/>
                </a:solidFill>
              </a:rPr>
              <a:t>Time</a:t>
            </a:r>
            <a:r>
              <a:rPr lang="en-US" b="1" dirty="0">
                <a:solidFill>
                  <a:schemeClr val="tx2"/>
                </a:solidFill>
              </a:rPr>
              <a:t> named Mehrangarh the “Best Fortress in Asia”, and added that:</a:t>
            </a:r>
            <a:r>
              <a:rPr lang="en-US" dirty="0">
                <a:solidFill>
                  <a:schemeClr val="tx2"/>
                </a:solidFill>
              </a:rPr>
              <a:t> </a:t>
            </a:r>
          </a:p>
          <a:p>
            <a:pPr algn="ctr"/>
            <a:endParaRPr lang="en-US" dirty="0">
              <a:solidFill>
                <a:schemeClr val="tx2"/>
              </a:solidFill>
            </a:endParaRPr>
          </a:p>
          <a:p>
            <a:pPr algn="ctr"/>
            <a:endParaRPr lang="en-US" dirty="0">
              <a:solidFill>
                <a:schemeClr val="tx2"/>
              </a:solidFill>
            </a:endParaRPr>
          </a:p>
          <a:p>
            <a:pPr algn="ctr"/>
            <a:r>
              <a:rPr lang="en-US" dirty="0">
                <a:solidFill>
                  <a:schemeClr val="tx2"/>
                </a:solidFill>
              </a:rPr>
              <a:t>.  </a:t>
            </a:r>
            <a:r>
              <a:rPr lang="en-US" sz="3200" b="1" dirty="0">
                <a:solidFill>
                  <a:schemeClr val="tx2"/>
                </a:solidFill>
              </a:rPr>
              <a:t>“The shop could be an annex to New York City’s Museum of Modern Art.”  </a:t>
            </a:r>
            <a:endParaRPr lang="en-IN" sz="3200" b="1" dirty="0">
              <a:solidFill>
                <a:schemeClr val="tx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685800"/>
            <a:ext cx="7776864" cy="1569660"/>
          </a:xfrm>
          <a:prstGeom prst="rect">
            <a:avLst/>
          </a:prstGeom>
          <a:noFill/>
        </p:spPr>
        <p:txBody>
          <a:bodyPr wrap="square" rtlCol="0">
            <a:spAutoFit/>
          </a:bodyPr>
          <a:lstStyle/>
          <a:p>
            <a:pPr algn="ctr"/>
            <a:r>
              <a:rPr lang="en-US" sz="3200" b="1" dirty="0">
                <a:solidFill>
                  <a:schemeClr val="tx2"/>
                </a:solidFill>
                <a:latin typeface="Palatino Linotype" pitchFamily="18" charset="0"/>
              </a:rPr>
              <a:t>Over the next few years, we were able to achieve consistent growth, averaging 52% annually. </a:t>
            </a:r>
            <a:endParaRPr lang="en-IN" sz="3200" b="1" dirty="0">
              <a:solidFill>
                <a:schemeClr val="tx2"/>
              </a:solidFill>
              <a:latin typeface="Palatino Linotype" pitchFamily="18" charset="0"/>
            </a:endParaRPr>
          </a:p>
        </p:txBody>
      </p:sp>
      <p:sp>
        <p:nvSpPr>
          <p:cNvPr id="3" name="TextBox 2">
            <a:extLst>
              <a:ext uri="{FF2B5EF4-FFF2-40B4-BE49-F238E27FC236}">
                <a16:creationId xmlns:a16="http://schemas.microsoft.com/office/drawing/2014/main" id="{029703C7-E476-4020-A18F-572631140851}"/>
              </a:ext>
            </a:extLst>
          </p:cNvPr>
          <p:cNvSpPr txBox="1"/>
          <p:nvPr/>
        </p:nvSpPr>
        <p:spPr>
          <a:xfrm>
            <a:off x="609600" y="2438400"/>
            <a:ext cx="8077200" cy="3539430"/>
          </a:xfrm>
          <a:prstGeom prst="rect">
            <a:avLst/>
          </a:prstGeom>
          <a:noFill/>
        </p:spPr>
        <p:txBody>
          <a:bodyPr wrap="square" rtlCol="0">
            <a:spAutoFit/>
          </a:bodyPr>
          <a:lstStyle/>
          <a:p>
            <a:pPr algn="ctr"/>
            <a:endParaRPr lang="en-US" sz="3200" b="1" dirty="0">
              <a:latin typeface="Palatino Linotype" pitchFamily="18" charset="0"/>
            </a:endParaRPr>
          </a:p>
          <a:p>
            <a:pPr algn="ctr"/>
            <a:r>
              <a:rPr lang="en-US" sz="3200" b="1" dirty="0">
                <a:latin typeface="Palatino Linotype" pitchFamily="18" charset="0"/>
              </a:rPr>
              <a:t>In 2010, the Trustees,</a:t>
            </a:r>
          </a:p>
          <a:p>
            <a:pPr algn="ctr"/>
            <a:r>
              <a:rPr lang="en-US" sz="3200" b="1" dirty="0">
                <a:latin typeface="Palatino Linotype" pitchFamily="18" charset="0"/>
              </a:rPr>
              <a:t>now confident of long-term viability,</a:t>
            </a:r>
          </a:p>
          <a:p>
            <a:pPr algn="ctr"/>
            <a:r>
              <a:rPr lang="en-US" sz="3200" b="1" dirty="0">
                <a:latin typeface="Palatino Linotype" pitchFamily="18" charset="0"/>
              </a:rPr>
              <a:t> approved a further expansion,</a:t>
            </a:r>
          </a:p>
          <a:p>
            <a:pPr algn="ctr"/>
            <a:r>
              <a:rPr lang="en-US" sz="3200" b="1" dirty="0">
                <a:latin typeface="Palatino Linotype" pitchFamily="18" charset="0"/>
              </a:rPr>
              <a:t> giving us a whole new upper level,</a:t>
            </a:r>
          </a:p>
          <a:p>
            <a:pPr algn="ctr"/>
            <a:r>
              <a:rPr lang="en-US" sz="3200" b="1" dirty="0">
                <a:latin typeface="Palatino Linotype" pitchFamily="18" charset="0"/>
              </a:rPr>
              <a:t> formerly broken into a warren of</a:t>
            </a:r>
          </a:p>
          <a:p>
            <a:pPr algn="ctr"/>
            <a:r>
              <a:rPr lang="en-US" sz="3200" b="1" dirty="0">
                <a:latin typeface="Palatino Linotype" pitchFamily="18" charset="0"/>
              </a:rPr>
              <a:t> administrative offices and cubicles. </a:t>
            </a:r>
            <a:endParaRPr lang="en-IN" sz="3200" b="1" dirty="0">
              <a:latin typeface="Palatino Linotype" pitchFamily="18" charset="0"/>
            </a:endParaRPr>
          </a:p>
        </p:txBody>
      </p:sp>
    </p:spTree>
    <p:extLst>
      <p:ext uri="{BB962C8B-B14F-4D97-AF65-F5344CB8AC3E}">
        <p14:creationId xmlns:p14="http://schemas.microsoft.com/office/powerpoint/2010/main" val="327519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Administrator\My Documents\My Pictures\MUSEUM SHOP PLAN.bmp"/>
          <p:cNvPicPr>
            <a:picLocks noChangeAspect="1" noChangeArrowheads="1"/>
          </p:cNvPicPr>
          <p:nvPr/>
        </p:nvPicPr>
        <p:blipFill>
          <a:blip r:embed="rId2" cstate="email"/>
          <a:srcRect/>
          <a:stretch>
            <a:fillRect/>
          </a:stretch>
        </p:blipFill>
        <p:spPr bwMode="auto">
          <a:xfrm>
            <a:off x="119063" y="542925"/>
            <a:ext cx="8905875" cy="5772150"/>
          </a:xfrm>
          <a:prstGeom prst="rect">
            <a:avLst/>
          </a:prstGeom>
          <a:noFill/>
          <a:ln w="9525">
            <a:noFill/>
            <a:miter lim="800000"/>
            <a:headEnd/>
            <a:tailEnd/>
          </a:ln>
        </p:spPr>
      </p:pic>
      <p:sp>
        <p:nvSpPr>
          <p:cNvPr id="4" name="Rectangle 3"/>
          <p:cNvSpPr/>
          <p:nvPr/>
        </p:nvSpPr>
        <p:spPr>
          <a:xfrm>
            <a:off x="539552" y="1484784"/>
            <a:ext cx="4824536"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Calibri" pitchFamily="34" charset="0"/>
                <a:cs typeface="Calibri" pitchFamily="34" charset="0"/>
              </a:rPr>
              <a:t>       </a:t>
            </a:r>
          </a:p>
          <a:p>
            <a:pPr algn="ctr"/>
            <a:r>
              <a:rPr lang="en-US" b="1" dirty="0">
                <a:solidFill>
                  <a:schemeClr val="tx2"/>
                </a:solidFill>
                <a:latin typeface="Calibri" pitchFamily="34" charset="0"/>
                <a:cs typeface="Calibri" pitchFamily="34" charset="0"/>
              </a:rPr>
              <a:t>        </a:t>
            </a:r>
            <a:r>
              <a:rPr lang="en-US" sz="1400" b="1" dirty="0">
                <a:solidFill>
                  <a:schemeClr val="tx2"/>
                </a:solidFill>
                <a:latin typeface="Calibri" pitchFamily="34" charset="0"/>
                <a:cs typeface="Calibri" pitchFamily="34" charset="0"/>
              </a:rPr>
              <a:t>later addition built on</a:t>
            </a:r>
          </a:p>
          <a:p>
            <a:pPr algn="ctr"/>
            <a:r>
              <a:rPr lang="en-US" sz="1400" b="1" dirty="0">
                <a:solidFill>
                  <a:schemeClr val="tx2"/>
                </a:solidFill>
                <a:latin typeface="Calibri" pitchFamily="34" charset="0"/>
                <a:cs typeface="Calibri" pitchFamily="34" charset="0"/>
              </a:rPr>
              <a:t>           original open terrace</a:t>
            </a:r>
          </a:p>
          <a:p>
            <a:pPr algn="ctr"/>
            <a:endParaRPr lang="en-IN" b="1" dirty="0">
              <a:solidFill>
                <a:schemeClr val="tx2"/>
              </a:solidFill>
              <a:latin typeface="Calibri" pitchFamily="34" charset="0"/>
              <a:cs typeface="Calibri" pitchFamily="34" charset="0"/>
            </a:endParaRPr>
          </a:p>
        </p:txBody>
      </p:sp>
      <p:sp>
        <p:nvSpPr>
          <p:cNvPr id="5" name="Rectangle 4"/>
          <p:cNvSpPr/>
          <p:nvPr/>
        </p:nvSpPr>
        <p:spPr>
          <a:xfrm>
            <a:off x="539552" y="3314700"/>
            <a:ext cx="3888432" cy="6903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itchFamily="34" charset="0"/>
                <a:cs typeface="Calibri" pitchFamily="34" charset="0"/>
              </a:rPr>
              <a:t>NEW ADMIN (OFFICES) AREA</a:t>
            </a:r>
            <a:endParaRPr lang="en-IN" sz="1400" b="1" dirty="0">
              <a:solidFill>
                <a:schemeClr val="tx1"/>
              </a:solidFill>
              <a:latin typeface="Calibri" pitchFamily="34" charset="0"/>
              <a:cs typeface="Calibri" pitchFamily="34" charset="0"/>
            </a:endParaRPr>
          </a:p>
        </p:txBody>
      </p:sp>
      <p:sp>
        <p:nvSpPr>
          <p:cNvPr id="6" name="Rectangle 5"/>
          <p:cNvSpPr/>
          <p:nvPr/>
        </p:nvSpPr>
        <p:spPr>
          <a:xfrm>
            <a:off x="539552" y="1484784"/>
            <a:ext cx="108012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2"/>
                </a:solidFill>
                <a:latin typeface="Calibri" pitchFamily="34" charset="0"/>
                <a:cs typeface="Calibri" pitchFamily="34" charset="0"/>
              </a:rPr>
              <a:t>Original Area</a:t>
            </a:r>
            <a:endParaRPr lang="en-IN" sz="1800" b="1" dirty="0">
              <a:solidFill>
                <a:schemeClr val="tx2"/>
              </a:solidFill>
              <a:latin typeface="Calibri" pitchFamily="34" charset="0"/>
              <a:cs typeface="Calibri" pitchFamily="34" charset="0"/>
            </a:endParaRPr>
          </a:p>
        </p:txBody>
      </p:sp>
      <p:sp>
        <p:nvSpPr>
          <p:cNvPr id="2" name="TextBox 1"/>
          <p:cNvSpPr txBox="1"/>
          <p:nvPr/>
        </p:nvSpPr>
        <p:spPr>
          <a:xfrm>
            <a:off x="971600" y="1700808"/>
            <a:ext cx="2808312" cy="400110"/>
          </a:xfrm>
          <a:prstGeom prst="rect">
            <a:avLst/>
          </a:prstGeom>
          <a:noFill/>
        </p:spPr>
        <p:txBody>
          <a:bodyPr wrap="square" rtlCol="0">
            <a:spAutoFit/>
          </a:bodyPr>
          <a:lstStyle/>
          <a:p>
            <a:r>
              <a:rPr lang="en-US" sz="2000" b="1" dirty="0"/>
              <a:t>NEW SHOP AREA</a:t>
            </a:r>
            <a:endParaRPr lang="en-IN" sz="2000" b="1" dirty="0"/>
          </a:p>
        </p:txBody>
      </p:sp>
    </p:spTree>
    <p:extLst>
      <p:ext uri="{BB962C8B-B14F-4D97-AF65-F5344CB8AC3E}">
        <p14:creationId xmlns:p14="http://schemas.microsoft.com/office/powerpoint/2010/main" val="125507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3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ureen\Pictures\SODHI, Sept 11\1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3222"/>
          <a:stretch/>
        </p:blipFill>
        <p:spPr bwMode="auto">
          <a:xfrm>
            <a:off x="-48491" y="63000"/>
            <a:ext cx="9192491" cy="6732000"/>
          </a:xfrm>
          <a:prstGeom prst="rect">
            <a:avLst/>
          </a:prstGeom>
          <a:gradFill>
            <a:gsLst>
              <a:gs pos="0">
                <a:schemeClr val="accent1">
                  <a:lumMod val="5000"/>
                  <a:lumOff val="95000"/>
                  <a:alpha val="3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p:spPr>
      </p:pic>
      <p:sp>
        <p:nvSpPr>
          <p:cNvPr id="2" name="TextBox 1">
            <a:extLst>
              <a:ext uri="{FF2B5EF4-FFF2-40B4-BE49-F238E27FC236}">
                <a16:creationId xmlns:a16="http://schemas.microsoft.com/office/drawing/2014/main" id="{D4B2B123-A231-4520-B4C4-C14472E774D6}"/>
              </a:ext>
            </a:extLst>
          </p:cNvPr>
          <p:cNvSpPr txBox="1"/>
          <p:nvPr/>
        </p:nvSpPr>
        <p:spPr>
          <a:xfrm>
            <a:off x="838200" y="1402081"/>
            <a:ext cx="7924800" cy="1200329"/>
          </a:xfrm>
          <a:prstGeom prst="rect">
            <a:avLst/>
          </a:prstGeom>
          <a:solidFill>
            <a:srgbClr val="000099"/>
          </a:solidFill>
        </p:spPr>
        <p:txBody>
          <a:bodyPr wrap="square" rtlCol="0">
            <a:spAutoFit/>
          </a:bodyPr>
          <a:lstStyle/>
          <a:p>
            <a:r>
              <a:rPr lang="en-IN" dirty="0">
                <a:solidFill>
                  <a:schemeClr val="bg1"/>
                </a:solidFill>
              </a:rPr>
              <a:t>Today the Museum Shop has several “branches” in the Fort, employs a full-time salaried staff of 40, and contributes approximately 30% of the Trust’s full operating budget</a:t>
            </a:r>
            <a:r>
              <a:rPr lang="en-IN" dirty="0"/>
              <a:t>. </a:t>
            </a:r>
          </a:p>
        </p:txBody>
      </p:sp>
    </p:spTree>
    <p:extLst>
      <p:ext uri="{BB962C8B-B14F-4D97-AF65-F5344CB8AC3E}">
        <p14:creationId xmlns:p14="http://schemas.microsoft.com/office/powerpoint/2010/main" val="141061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19082-756E-4514-8448-31EE854A31DB}"/>
              </a:ext>
            </a:extLst>
          </p:cNvPr>
          <p:cNvPicPr>
            <a:picLocks noChangeAspect="1"/>
          </p:cNvPicPr>
          <p:nvPr/>
        </p:nvPicPr>
        <p:blipFill rotWithShape="1">
          <a:blip r:embed="rId3"/>
          <a:srcRect l="4144" t="-76" r="39342" b="76"/>
          <a:stretch/>
        </p:blipFill>
        <p:spPr>
          <a:xfrm rot="16200000">
            <a:off x="2415570" y="147570"/>
            <a:ext cx="4312859" cy="9108000"/>
          </a:xfrm>
          <a:prstGeom prst="rect">
            <a:avLst/>
          </a:prstGeom>
        </p:spPr>
      </p:pic>
      <p:sp>
        <p:nvSpPr>
          <p:cNvPr id="5" name="Arrow: Left 4">
            <a:extLst>
              <a:ext uri="{FF2B5EF4-FFF2-40B4-BE49-F238E27FC236}">
                <a16:creationId xmlns:a16="http://schemas.microsoft.com/office/drawing/2014/main" id="{2B172CCB-A0A3-4AB8-BEBB-A230A5708A10}"/>
              </a:ext>
            </a:extLst>
          </p:cNvPr>
          <p:cNvSpPr/>
          <p:nvPr/>
        </p:nvSpPr>
        <p:spPr>
          <a:xfrm flipV="1">
            <a:off x="6477000" y="4320569"/>
            <a:ext cx="609599" cy="3810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EF816A93-F0EA-4C4B-BCB4-0C5C220D6CAB}"/>
              </a:ext>
            </a:extLst>
          </p:cNvPr>
          <p:cNvSpPr txBox="1"/>
          <p:nvPr/>
        </p:nvSpPr>
        <p:spPr>
          <a:xfrm>
            <a:off x="647699" y="719072"/>
            <a:ext cx="7848600" cy="1569660"/>
          </a:xfrm>
          <a:prstGeom prst="rect">
            <a:avLst/>
          </a:prstGeom>
          <a:noFill/>
        </p:spPr>
        <p:txBody>
          <a:bodyPr wrap="square" rtlCol="0">
            <a:spAutoFit/>
          </a:bodyPr>
          <a:lstStyle/>
          <a:p>
            <a:r>
              <a:rPr lang="en-IN" b="1" dirty="0">
                <a:solidFill>
                  <a:schemeClr val="bg1"/>
                </a:solidFill>
                <a:latin typeface="Palatino Linotype" panose="02040502050505030304" pitchFamily="18" charset="0"/>
              </a:rPr>
              <a:t>At Chowmahalla, we were able to acquire two rooms formerly earmarked for a canteen.  They had not been used for many years, but with the help of our creative </a:t>
            </a:r>
          </a:p>
          <a:p>
            <a:r>
              <a:rPr lang="en-IN" b="1" dirty="0">
                <a:solidFill>
                  <a:schemeClr val="bg1"/>
                </a:solidFill>
                <a:latin typeface="Palatino Linotype" panose="02040502050505030304" pitchFamily="18" charset="0"/>
              </a:rPr>
              <a:t>young design team, we were able to transform them. </a:t>
            </a:r>
            <a:endParaRPr lang="en-IN" dirty="0"/>
          </a:p>
        </p:txBody>
      </p:sp>
    </p:spTree>
    <p:extLst>
      <p:ext uri="{BB962C8B-B14F-4D97-AF65-F5344CB8AC3E}">
        <p14:creationId xmlns:p14="http://schemas.microsoft.com/office/powerpoint/2010/main" val="1970152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1D2FD-4730-4445-880E-CF4C05320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C4BDCFB4-81DB-47BA-8474-470220719AB0}"/>
              </a:ext>
            </a:extLst>
          </p:cNvPr>
          <p:cNvSpPr txBox="1"/>
          <p:nvPr/>
        </p:nvSpPr>
        <p:spPr>
          <a:xfrm>
            <a:off x="381000" y="5638800"/>
            <a:ext cx="5486400" cy="461665"/>
          </a:xfrm>
          <a:prstGeom prst="rect">
            <a:avLst/>
          </a:prstGeom>
          <a:solidFill>
            <a:srgbClr val="000099"/>
          </a:solidFill>
        </p:spPr>
        <p:txBody>
          <a:bodyPr wrap="square" rtlCol="0">
            <a:spAutoFit/>
          </a:bodyPr>
          <a:lstStyle/>
          <a:p>
            <a:r>
              <a:rPr lang="en-IN" b="1" dirty="0">
                <a:solidFill>
                  <a:schemeClr val="bg1"/>
                </a:solidFill>
              </a:rPr>
              <a:t>Chowmahalla Shop, Outside Corner </a:t>
            </a:r>
          </a:p>
        </p:txBody>
      </p:sp>
    </p:spTree>
    <p:extLst>
      <p:ext uri="{BB962C8B-B14F-4D97-AF65-F5344CB8AC3E}">
        <p14:creationId xmlns:p14="http://schemas.microsoft.com/office/powerpoint/2010/main" val="168920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1A4006-CF9A-49AA-8504-3CC672604006}"/>
              </a:ext>
            </a:extLst>
          </p:cNvPr>
          <p:cNvSpPr txBox="1"/>
          <p:nvPr/>
        </p:nvSpPr>
        <p:spPr>
          <a:xfrm>
            <a:off x="4114800" y="2971800"/>
            <a:ext cx="914400" cy="914400"/>
          </a:xfrm>
          <a:prstGeom prst="rect">
            <a:avLst/>
          </a:prstGeom>
          <a:noFill/>
        </p:spPr>
        <p:txBody>
          <a:bodyPr wrap="square" rtlCol="0">
            <a:spAutoFit/>
          </a:bodyPr>
          <a:lstStyle/>
          <a:p>
            <a:endParaRPr lang="en-IN" dirty="0"/>
          </a:p>
        </p:txBody>
      </p:sp>
      <p:sp>
        <p:nvSpPr>
          <p:cNvPr id="6" name="TextBox 5">
            <a:extLst>
              <a:ext uri="{FF2B5EF4-FFF2-40B4-BE49-F238E27FC236}">
                <a16:creationId xmlns:a16="http://schemas.microsoft.com/office/drawing/2014/main" id="{E5E47076-5AA7-4F68-9DA2-68CBF7653209}"/>
              </a:ext>
            </a:extLst>
          </p:cNvPr>
          <p:cNvSpPr txBox="1"/>
          <p:nvPr/>
        </p:nvSpPr>
        <p:spPr>
          <a:xfrm>
            <a:off x="457200" y="914400"/>
            <a:ext cx="7924800" cy="5632311"/>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India  has one of the world’s oldest museum and heritage consciousness histories. </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The Indian Museum in Kolkata (Calcutta) was founded in 1814; it is still the largest and most important museum in India.</a:t>
            </a: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 Today there are close to 200 museums of any significant size scattered throughout the country. </a:t>
            </a:r>
          </a:p>
          <a:p>
            <a:pPr algn="ctr"/>
            <a:endParaRPr lang="en-IN" b="1" dirty="0">
              <a:solidFill>
                <a:schemeClr val="bg1"/>
              </a:solidFill>
              <a:latin typeface="Palatino Linotype" panose="02040502050505030304" pitchFamily="18" charset="0"/>
            </a:endParaRPr>
          </a:p>
        </p:txBody>
      </p:sp>
      <p:pic>
        <p:nvPicPr>
          <p:cNvPr id="8" name="Picture 7">
            <a:extLst>
              <a:ext uri="{FF2B5EF4-FFF2-40B4-BE49-F238E27FC236}">
                <a16:creationId xmlns:a16="http://schemas.microsoft.com/office/drawing/2014/main" id="{02E0567C-FE6B-4F09-ADC9-C5F3C6B8D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405" y="3386562"/>
            <a:ext cx="2395695" cy="1332000"/>
          </a:xfrm>
          <a:prstGeom prst="rect">
            <a:avLst/>
          </a:prstGeom>
          <a:ln w="57150">
            <a:solidFill>
              <a:schemeClr val="bg1"/>
            </a:solidFill>
          </a:ln>
        </p:spPr>
      </p:pic>
      <p:pic>
        <p:nvPicPr>
          <p:cNvPr id="10" name="Picture 9">
            <a:extLst>
              <a:ext uri="{FF2B5EF4-FFF2-40B4-BE49-F238E27FC236}">
                <a16:creationId xmlns:a16="http://schemas.microsoft.com/office/drawing/2014/main" id="{8C14D2D1-67D4-4FAB-8117-459387BEB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386562"/>
            <a:ext cx="1824000" cy="1368000"/>
          </a:xfrm>
          <a:prstGeom prst="rect">
            <a:avLst/>
          </a:prstGeom>
          <a:ln w="57150">
            <a:solidFill>
              <a:schemeClr val="bg1"/>
            </a:solidFill>
          </a:ln>
        </p:spPr>
      </p:pic>
    </p:spTree>
    <p:extLst>
      <p:ext uri="{BB962C8B-B14F-4D97-AF65-F5344CB8AC3E}">
        <p14:creationId xmlns:p14="http://schemas.microsoft.com/office/powerpoint/2010/main" val="1951106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57ADB6-7952-413E-84A4-4C976BFBD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AD7FBA2E-4A8D-4C94-9313-CEEFB23DAAAA}"/>
              </a:ext>
            </a:extLst>
          </p:cNvPr>
          <p:cNvSpPr txBox="1"/>
          <p:nvPr/>
        </p:nvSpPr>
        <p:spPr>
          <a:xfrm>
            <a:off x="0" y="5105400"/>
            <a:ext cx="8305800" cy="1200329"/>
          </a:xfrm>
          <a:prstGeom prst="rect">
            <a:avLst/>
          </a:prstGeom>
          <a:solidFill>
            <a:srgbClr val="000099"/>
          </a:solidFill>
        </p:spPr>
        <p:txBody>
          <a:bodyPr wrap="square" rtlCol="0">
            <a:spAutoFit/>
          </a:bodyPr>
          <a:lstStyle/>
          <a:p>
            <a:r>
              <a:rPr lang="en-IN" b="1" dirty="0">
                <a:solidFill>
                  <a:schemeClr val="bg1"/>
                </a:solidFill>
              </a:rPr>
              <a:t>Chowmahalla Shop, transforming two ordinary square rooms by breaking them into one space, with an arched opening that mimics arches found throughout the monument  </a:t>
            </a:r>
          </a:p>
        </p:txBody>
      </p:sp>
    </p:spTree>
    <p:extLst>
      <p:ext uri="{BB962C8B-B14F-4D97-AF65-F5344CB8AC3E}">
        <p14:creationId xmlns:p14="http://schemas.microsoft.com/office/powerpoint/2010/main" val="211654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4FA9A-273E-4686-AB64-2425B48B1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90" y="152400"/>
            <a:ext cx="4272000" cy="3204000"/>
          </a:xfrm>
          <a:prstGeom prst="rect">
            <a:avLst/>
          </a:prstGeom>
          <a:ln w="57150">
            <a:solidFill>
              <a:schemeClr val="tx1"/>
            </a:solidFill>
          </a:ln>
        </p:spPr>
      </p:pic>
      <p:pic>
        <p:nvPicPr>
          <p:cNvPr id="7" name="Picture 6">
            <a:extLst>
              <a:ext uri="{FF2B5EF4-FFF2-40B4-BE49-F238E27FC236}">
                <a16:creationId xmlns:a16="http://schemas.microsoft.com/office/drawing/2014/main" id="{EE42BA63-A4A0-4DD4-95CB-E485EA011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00" y="3645600"/>
            <a:ext cx="4080000" cy="3060000"/>
          </a:xfrm>
          <a:prstGeom prst="rect">
            <a:avLst/>
          </a:prstGeom>
          <a:ln w="57150">
            <a:solidFill>
              <a:schemeClr val="tx1"/>
            </a:solidFill>
          </a:ln>
        </p:spPr>
      </p:pic>
      <p:pic>
        <p:nvPicPr>
          <p:cNvPr id="11" name="Picture 10">
            <a:extLst>
              <a:ext uri="{FF2B5EF4-FFF2-40B4-BE49-F238E27FC236}">
                <a16:creationId xmlns:a16="http://schemas.microsoft.com/office/drawing/2014/main" id="{EBC2D992-599B-4B26-BD66-FF9B3529D9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509" y="310064"/>
            <a:ext cx="3996000" cy="5328000"/>
          </a:xfrm>
          <a:prstGeom prst="rect">
            <a:avLst/>
          </a:prstGeom>
          <a:ln w="57150">
            <a:solidFill>
              <a:schemeClr val="tx1"/>
            </a:solidFill>
          </a:ln>
        </p:spPr>
      </p:pic>
      <p:sp>
        <p:nvSpPr>
          <p:cNvPr id="12" name="TextBox 11">
            <a:extLst>
              <a:ext uri="{FF2B5EF4-FFF2-40B4-BE49-F238E27FC236}">
                <a16:creationId xmlns:a16="http://schemas.microsoft.com/office/drawing/2014/main" id="{499CABF6-1713-4A6C-B36D-3CEA4CC253C3}"/>
              </a:ext>
            </a:extLst>
          </p:cNvPr>
          <p:cNvSpPr txBox="1"/>
          <p:nvPr/>
        </p:nvSpPr>
        <p:spPr>
          <a:xfrm>
            <a:off x="4902928" y="6019800"/>
            <a:ext cx="3996000" cy="523220"/>
          </a:xfrm>
          <a:prstGeom prst="rect">
            <a:avLst/>
          </a:prstGeom>
          <a:noFill/>
        </p:spPr>
        <p:txBody>
          <a:bodyPr wrap="square" rtlCol="0">
            <a:spAutoFit/>
          </a:bodyPr>
          <a:lstStyle/>
          <a:p>
            <a:r>
              <a:rPr lang="en-IN" sz="2800" b="1" dirty="0">
                <a:solidFill>
                  <a:srgbClr val="000099"/>
                </a:solidFill>
                <a:latin typeface="Palatino Linotype" panose="02040502050505030304" pitchFamily="18" charset="0"/>
              </a:rPr>
              <a:t>Chowmahalla Interiors </a:t>
            </a:r>
          </a:p>
        </p:txBody>
      </p:sp>
    </p:spTree>
    <p:extLst>
      <p:ext uri="{BB962C8B-B14F-4D97-AF65-F5344CB8AC3E}">
        <p14:creationId xmlns:p14="http://schemas.microsoft.com/office/powerpoint/2010/main" val="325880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D4154A-C506-4915-8FBC-B79664BC6D5B}"/>
              </a:ext>
            </a:extLst>
          </p:cNvPr>
          <p:cNvSpPr txBox="1"/>
          <p:nvPr/>
        </p:nvSpPr>
        <p:spPr>
          <a:xfrm>
            <a:off x="838200" y="609600"/>
            <a:ext cx="7315200" cy="5078313"/>
          </a:xfrm>
          <a:prstGeom prst="rect">
            <a:avLst/>
          </a:prstGeom>
          <a:noFill/>
        </p:spPr>
        <p:txBody>
          <a:bodyPr wrap="square" rtlCol="0">
            <a:spAutoFit/>
          </a:bodyPr>
          <a:lstStyle/>
          <a:p>
            <a:pPr algn="ctr"/>
            <a:r>
              <a:rPr lang="en-IN" sz="3600" b="1" dirty="0">
                <a:solidFill>
                  <a:srgbClr val="000066"/>
                </a:solidFill>
                <a:latin typeface="Palatino Linotype" panose="02040502050505030304" pitchFamily="18" charset="0"/>
              </a:rPr>
              <a:t>The Indira Gandhi Museum presented a different challenge, as the shop was given a small rectangular outbuilding with no character or visual interest whatsoever.  Again, our young design team met the challenge by using the products themselves as the design feature.  </a:t>
            </a:r>
            <a:endParaRPr lang="en-IN" sz="3600" dirty="0">
              <a:solidFill>
                <a:srgbClr val="000066"/>
              </a:solidFill>
            </a:endParaRPr>
          </a:p>
        </p:txBody>
      </p:sp>
    </p:spTree>
    <p:extLst>
      <p:ext uri="{BB962C8B-B14F-4D97-AF65-F5344CB8AC3E}">
        <p14:creationId xmlns:p14="http://schemas.microsoft.com/office/powerpoint/2010/main" val="315689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4628" y="3958565"/>
            <a:ext cx="300070" cy="142053"/>
          </a:xfrm>
          <a:prstGeom prst="rect">
            <a:avLst/>
          </a:prstGeom>
          <a:blipFill>
            <a:blip r:embed="rId2"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 name="object 3"/>
          <p:cNvSpPr/>
          <p:nvPr/>
        </p:nvSpPr>
        <p:spPr>
          <a:xfrm>
            <a:off x="545582" y="4275454"/>
            <a:ext cx="545581" cy="535432"/>
          </a:xfrm>
          <a:prstGeom prst="rect">
            <a:avLst/>
          </a:prstGeom>
          <a:blipFill>
            <a:blip r:embed="rId3"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4" name="object 4"/>
          <p:cNvSpPr/>
          <p:nvPr/>
        </p:nvSpPr>
        <p:spPr>
          <a:xfrm>
            <a:off x="1342130" y="3854758"/>
            <a:ext cx="6416040" cy="1863085"/>
          </a:xfrm>
          <a:prstGeom prst="rect">
            <a:avLst/>
          </a:prstGeom>
          <a:blipFill>
            <a:blip r:embed="rId4"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5" name="object 5"/>
          <p:cNvSpPr/>
          <p:nvPr/>
        </p:nvSpPr>
        <p:spPr>
          <a:xfrm>
            <a:off x="3055257" y="3838366"/>
            <a:ext cx="261879" cy="295034"/>
          </a:xfrm>
          <a:prstGeom prst="rect">
            <a:avLst/>
          </a:prstGeom>
          <a:blipFill>
            <a:blip r:embed="rId5"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6" name="object 6"/>
          <p:cNvSpPr/>
          <p:nvPr/>
        </p:nvSpPr>
        <p:spPr>
          <a:xfrm>
            <a:off x="2924318" y="4231746"/>
            <a:ext cx="1167544" cy="633776"/>
          </a:xfrm>
          <a:prstGeom prst="rect">
            <a:avLst/>
          </a:prstGeom>
          <a:blipFill>
            <a:blip r:embed="rId6"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7" name="object 7"/>
          <p:cNvSpPr/>
          <p:nvPr/>
        </p:nvSpPr>
        <p:spPr>
          <a:xfrm>
            <a:off x="4779295" y="3543333"/>
            <a:ext cx="2356912" cy="1038082"/>
          </a:xfrm>
          <a:prstGeom prst="rect">
            <a:avLst/>
          </a:prstGeom>
          <a:blipFill>
            <a:blip r:embed="rId7"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8" name="object 8"/>
          <p:cNvSpPr/>
          <p:nvPr/>
        </p:nvSpPr>
        <p:spPr>
          <a:xfrm>
            <a:off x="365539" y="3226446"/>
            <a:ext cx="0" cy="2415102"/>
          </a:xfrm>
          <a:custGeom>
            <a:avLst/>
            <a:gdLst/>
            <a:ahLst/>
            <a:cxnLst/>
            <a:rect l="l" t="t" r="r" b="b"/>
            <a:pathLst>
              <a:path h="5309870">
                <a:moveTo>
                  <a:pt x="0" y="5309445"/>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9" name="object 9"/>
          <p:cNvSpPr/>
          <p:nvPr/>
        </p:nvSpPr>
        <p:spPr>
          <a:xfrm>
            <a:off x="1074796" y="3455917"/>
            <a:ext cx="0" cy="207661"/>
          </a:xfrm>
          <a:custGeom>
            <a:avLst/>
            <a:gdLst/>
            <a:ahLst/>
            <a:cxnLst/>
            <a:rect l="l" t="t" r="r" b="b"/>
            <a:pathLst>
              <a:path h="456565">
                <a:moveTo>
                  <a:pt x="0" y="456468"/>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0" name="object 10"/>
          <p:cNvSpPr/>
          <p:nvPr/>
        </p:nvSpPr>
        <p:spPr>
          <a:xfrm>
            <a:off x="1074796" y="3674461"/>
            <a:ext cx="0" cy="251561"/>
          </a:xfrm>
          <a:custGeom>
            <a:avLst/>
            <a:gdLst/>
            <a:ahLst/>
            <a:cxnLst/>
            <a:rect l="l" t="t" r="r" b="b"/>
            <a:pathLst>
              <a:path h="553084">
                <a:moveTo>
                  <a:pt x="0" y="552566"/>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1" name="object 11"/>
          <p:cNvSpPr/>
          <p:nvPr/>
        </p:nvSpPr>
        <p:spPr>
          <a:xfrm>
            <a:off x="2504220" y="4963869"/>
            <a:ext cx="0" cy="207661"/>
          </a:xfrm>
          <a:custGeom>
            <a:avLst/>
            <a:gdLst/>
            <a:ahLst/>
            <a:cxnLst/>
            <a:rect l="l" t="t" r="r" b="b"/>
            <a:pathLst>
              <a:path h="456565">
                <a:moveTo>
                  <a:pt x="0" y="456468"/>
                </a:moveTo>
                <a:lnTo>
                  <a:pt x="0" y="0"/>
                </a:lnTo>
              </a:path>
            </a:pathLst>
          </a:custGeom>
          <a:ln w="3175">
            <a:solidFill>
              <a:srgbClr val="DDDAD8"/>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2" name="object 12"/>
          <p:cNvSpPr/>
          <p:nvPr/>
        </p:nvSpPr>
        <p:spPr>
          <a:xfrm>
            <a:off x="2766099" y="4166184"/>
            <a:ext cx="0" cy="636556"/>
          </a:xfrm>
          <a:custGeom>
            <a:avLst/>
            <a:gdLst/>
            <a:ahLst/>
            <a:cxnLst/>
            <a:rect l="l" t="t" r="r" b="b"/>
            <a:pathLst>
              <a:path h="1399540">
                <a:moveTo>
                  <a:pt x="0" y="0"/>
                </a:moveTo>
                <a:lnTo>
                  <a:pt x="0" y="1399435"/>
                </a:lnTo>
              </a:path>
            </a:pathLst>
          </a:custGeom>
          <a:ln w="3003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3" name="object 13"/>
          <p:cNvSpPr/>
          <p:nvPr/>
        </p:nvSpPr>
        <p:spPr>
          <a:xfrm>
            <a:off x="2752459" y="4836840"/>
            <a:ext cx="27438" cy="0"/>
          </a:xfrm>
          <a:custGeom>
            <a:avLst/>
            <a:gdLst/>
            <a:ahLst/>
            <a:cxnLst/>
            <a:rect l="l" t="t" r="r" b="b"/>
            <a:pathLst>
              <a:path w="60325">
                <a:moveTo>
                  <a:pt x="0" y="0"/>
                </a:moveTo>
                <a:lnTo>
                  <a:pt x="59976" y="0"/>
                </a:lnTo>
              </a:path>
            </a:pathLst>
          </a:custGeom>
          <a:ln w="3003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4" name="object 14"/>
          <p:cNvSpPr/>
          <p:nvPr/>
        </p:nvSpPr>
        <p:spPr>
          <a:xfrm>
            <a:off x="4288272" y="4526781"/>
            <a:ext cx="0" cy="456334"/>
          </a:xfrm>
          <a:custGeom>
            <a:avLst/>
            <a:gdLst/>
            <a:ahLst/>
            <a:cxnLst/>
            <a:rect l="l" t="t" r="r" b="b"/>
            <a:pathLst>
              <a:path h="1003300">
                <a:moveTo>
                  <a:pt x="0" y="0"/>
                </a:moveTo>
                <a:lnTo>
                  <a:pt x="0" y="1003028"/>
                </a:lnTo>
              </a:path>
            </a:pathLst>
          </a:custGeom>
          <a:ln w="18018">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5" name="object 15"/>
          <p:cNvSpPr/>
          <p:nvPr/>
        </p:nvSpPr>
        <p:spPr>
          <a:xfrm>
            <a:off x="4274632" y="5014407"/>
            <a:ext cx="27438" cy="0"/>
          </a:xfrm>
          <a:custGeom>
            <a:avLst/>
            <a:gdLst/>
            <a:ahLst/>
            <a:cxnLst/>
            <a:rect l="l" t="t" r="r" b="b"/>
            <a:pathLst>
              <a:path w="60325">
                <a:moveTo>
                  <a:pt x="0" y="0"/>
                </a:moveTo>
                <a:lnTo>
                  <a:pt x="59976" y="0"/>
                </a:lnTo>
              </a:path>
            </a:pathLst>
          </a:custGeom>
          <a:ln w="18018">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6" name="object 16"/>
          <p:cNvSpPr/>
          <p:nvPr/>
        </p:nvSpPr>
        <p:spPr>
          <a:xfrm>
            <a:off x="5368523" y="4963869"/>
            <a:ext cx="0" cy="207661"/>
          </a:xfrm>
          <a:custGeom>
            <a:avLst/>
            <a:gdLst/>
            <a:ahLst/>
            <a:cxnLst/>
            <a:rect l="l" t="t" r="r" b="b"/>
            <a:pathLst>
              <a:path h="456565">
                <a:moveTo>
                  <a:pt x="0" y="456468"/>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7" name="object 17"/>
          <p:cNvSpPr/>
          <p:nvPr/>
        </p:nvSpPr>
        <p:spPr>
          <a:xfrm>
            <a:off x="5368523" y="4745325"/>
            <a:ext cx="0" cy="185999"/>
          </a:xfrm>
          <a:custGeom>
            <a:avLst/>
            <a:gdLst/>
            <a:ahLst/>
            <a:cxnLst/>
            <a:rect l="l" t="t" r="r" b="b"/>
            <a:pathLst>
              <a:path h="408940">
                <a:moveTo>
                  <a:pt x="0" y="408418"/>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8" name="object 18"/>
          <p:cNvSpPr/>
          <p:nvPr/>
        </p:nvSpPr>
        <p:spPr>
          <a:xfrm>
            <a:off x="5368523" y="3259227"/>
            <a:ext cx="0" cy="284198"/>
          </a:xfrm>
          <a:custGeom>
            <a:avLst/>
            <a:gdLst/>
            <a:ahLst/>
            <a:cxnLst/>
            <a:rect l="l" t="t" r="r" b="b"/>
            <a:pathLst>
              <a:path h="624840">
                <a:moveTo>
                  <a:pt x="0" y="624640"/>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9" name="object 19"/>
          <p:cNvSpPr/>
          <p:nvPr/>
        </p:nvSpPr>
        <p:spPr>
          <a:xfrm>
            <a:off x="7916390" y="3226446"/>
            <a:ext cx="0" cy="2415102"/>
          </a:xfrm>
          <a:custGeom>
            <a:avLst/>
            <a:gdLst/>
            <a:ahLst/>
            <a:cxnLst/>
            <a:rect l="l" t="t" r="r" b="b"/>
            <a:pathLst>
              <a:path h="5309870">
                <a:moveTo>
                  <a:pt x="0" y="5309445"/>
                </a:moveTo>
                <a:lnTo>
                  <a:pt x="0" y="0"/>
                </a:lnTo>
              </a:path>
            </a:pathLst>
          </a:custGeom>
          <a:ln w="3598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0" name="object 20"/>
          <p:cNvSpPr/>
          <p:nvPr/>
        </p:nvSpPr>
        <p:spPr>
          <a:xfrm>
            <a:off x="8636557" y="3226446"/>
            <a:ext cx="0" cy="2415102"/>
          </a:xfrm>
          <a:custGeom>
            <a:avLst/>
            <a:gdLst/>
            <a:ahLst/>
            <a:cxnLst/>
            <a:rect l="l" t="t" r="r" b="b"/>
            <a:pathLst>
              <a:path h="5309870">
                <a:moveTo>
                  <a:pt x="0" y="5309445"/>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1" name="object 21"/>
          <p:cNvSpPr/>
          <p:nvPr/>
        </p:nvSpPr>
        <p:spPr>
          <a:xfrm>
            <a:off x="360084" y="3231909"/>
            <a:ext cx="8292851" cy="0"/>
          </a:xfrm>
          <a:custGeom>
            <a:avLst/>
            <a:gdLst/>
            <a:ahLst/>
            <a:cxnLst/>
            <a:rect l="l" t="t" r="r" b="b"/>
            <a:pathLst>
              <a:path w="18232755">
                <a:moveTo>
                  <a:pt x="0" y="0"/>
                </a:moveTo>
                <a:lnTo>
                  <a:pt x="18232733" y="0"/>
                </a:lnTo>
              </a:path>
            </a:pathLst>
          </a:custGeom>
          <a:ln w="24024">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2" name="object 22"/>
          <p:cNvSpPr/>
          <p:nvPr/>
        </p:nvSpPr>
        <p:spPr>
          <a:xfrm>
            <a:off x="654698" y="3931249"/>
            <a:ext cx="447380" cy="0"/>
          </a:xfrm>
          <a:custGeom>
            <a:avLst/>
            <a:gdLst/>
            <a:ahLst/>
            <a:cxnLst/>
            <a:rect l="l" t="t" r="r" b="b"/>
            <a:pathLst>
              <a:path w="983614">
                <a:moveTo>
                  <a:pt x="0" y="0"/>
                </a:moveTo>
                <a:lnTo>
                  <a:pt x="983607"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3" name="object 23"/>
          <p:cNvSpPr/>
          <p:nvPr/>
        </p:nvSpPr>
        <p:spPr>
          <a:xfrm>
            <a:off x="731079" y="4051448"/>
            <a:ext cx="327520" cy="0"/>
          </a:xfrm>
          <a:custGeom>
            <a:avLst/>
            <a:gdLst/>
            <a:ahLst/>
            <a:cxnLst/>
            <a:rect l="l" t="t" r="r" b="b"/>
            <a:pathLst>
              <a:path w="720089">
                <a:moveTo>
                  <a:pt x="0" y="0"/>
                </a:moveTo>
                <a:lnTo>
                  <a:pt x="719713"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4" name="object 24"/>
          <p:cNvSpPr/>
          <p:nvPr/>
        </p:nvSpPr>
        <p:spPr>
          <a:xfrm>
            <a:off x="2749731" y="4149793"/>
            <a:ext cx="796562" cy="0"/>
          </a:xfrm>
          <a:custGeom>
            <a:avLst/>
            <a:gdLst/>
            <a:ahLst/>
            <a:cxnLst/>
            <a:rect l="l" t="t" r="r" b="b"/>
            <a:pathLst>
              <a:path w="1751329">
                <a:moveTo>
                  <a:pt x="0" y="0"/>
                </a:moveTo>
                <a:lnTo>
                  <a:pt x="1751302" y="0"/>
                </a:lnTo>
              </a:path>
            </a:pathLst>
          </a:custGeom>
          <a:ln w="72073">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5" name="object 25"/>
          <p:cNvSpPr/>
          <p:nvPr/>
        </p:nvSpPr>
        <p:spPr>
          <a:xfrm>
            <a:off x="2749732" y="4253601"/>
            <a:ext cx="174735" cy="0"/>
          </a:xfrm>
          <a:custGeom>
            <a:avLst/>
            <a:gdLst/>
            <a:ahLst/>
            <a:cxnLst/>
            <a:rect l="l" t="t" r="r" b="b"/>
            <a:pathLst>
              <a:path w="384175">
                <a:moveTo>
                  <a:pt x="0" y="0"/>
                </a:moveTo>
                <a:lnTo>
                  <a:pt x="383847" y="0"/>
                </a:lnTo>
              </a:path>
            </a:pathLst>
          </a:custGeom>
          <a:ln w="48049">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6" name="object 26"/>
          <p:cNvSpPr/>
          <p:nvPr/>
        </p:nvSpPr>
        <p:spPr>
          <a:xfrm>
            <a:off x="1091163" y="4269992"/>
            <a:ext cx="403769" cy="0"/>
          </a:xfrm>
          <a:custGeom>
            <a:avLst/>
            <a:gdLst/>
            <a:ahLst/>
            <a:cxnLst/>
            <a:rect l="l" t="t" r="r" b="b"/>
            <a:pathLst>
              <a:path w="887729">
                <a:moveTo>
                  <a:pt x="0" y="0"/>
                </a:moveTo>
                <a:lnTo>
                  <a:pt x="887646"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7" name="object 27"/>
          <p:cNvSpPr/>
          <p:nvPr/>
        </p:nvSpPr>
        <p:spPr>
          <a:xfrm>
            <a:off x="1091163" y="4504927"/>
            <a:ext cx="382107" cy="0"/>
          </a:xfrm>
          <a:custGeom>
            <a:avLst/>
            <a:gdLst/>
            <a:ahLst/>
            <a:cxnLst/>
            <a:rect l="l" t="t" r="r" b="b"/>
            <a:pathLst>
              <a:path w="840105">
                <a:moveTo>
                  <a:pt x="0" y="0"/>
                </a:moveTo>
                <a:lnTo>
                  <a:pt x="839665" y="0"/>
                </a:lnTo>
              </a:path>
            </a:pathLst>
          </a:custGeom>
          <a:ln w="60061">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8" name="object 28"/>
          <p:cNvSpPr/>
          <p:nvPr/>
        </p:nvSpPr>
        <p:spPr>
          <a:xfrm>
            <a:off x="1156633" y="4761716"/>
            <a:ext cx="185710" cy="0"/>
          </a:xfrm>
          <a:custGeom>
            <a:avLst/>
            <a:gdLst/>
            <a:ahLst/>
            <a:cxnLst/>
            <a:rect l="l" t="t" r="r" b="b"/>
            <a:pathLst>
              <a:path w="408305">
                <a:moveTo>
                  <a:pt x="0" y="0"/>
                </a:moveTo>
                <a:lnTo>
                  <a:pt x="407837" y="0"/>
                </a:lnTo>
              </a:path>
            </a:pathLst>
          </a:custGeom>
          <a:ln w="60061">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9" name="object 29"/>
          <p:cNvSpPr/>
          <p:nvPr/>
        </p:nvSpPr>
        <p:spPr>
          <a:xfrm>
            <a:off x="2269620" y="4816352"/>
            <a:ext cx="523917" cy="0"/>
          </a:xfrm>
          <a:custGeom>
            <a:avLst/>
            <a:gdLst/>
            <a:ahLst/>
            <a:cxnLst/>
            <a:rect l="l" t="t" r="r" b="b"/>
            <a:pathLst>
              <a:path w="1151889">
                <a:moveTo>
                  <a:pt x="0" y="0"/>
                </a:moveTo>
                <a:lnTo>
                  <a:pt x="1151541" y="0"/>
                </a:lnTo>
              </a:path>
            </a:pathLst>
          </a:custGeom>
          <a:ln w="60061">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0" name="object 30"/>
          <p:cNvSpPr/>
          <p:nvPr/>
        </p:nvSpPr>
        <p:spPr>
          <a:xfrm>
            <a:off x="3502634" y="4996650"/>
            <a:ext cx="807537" cy="0"/>
          </a:xfrm>
          <a:custGeom>
            <a:avLst/>
            <a:gdLst/>
            <a:ahLst/>
            <a:cxnLst/>
            <a:rect l="l" t="t" r="r" b="b"/>
            <a:pathLst>
              <a:path w="1775459">
                <a:moveTo>
                  <a:pt x="0" y="0"/>
                </a:moveTo>
                <a:lnTo>
                  <a:pt x="1775292" y="0"/>
                </a:lnTo>
              </a:path>
            </a:pathLst>
          </a:custGeom>
          <a:ln w="60061">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1" name="object 31"/>
          <p:cNvSpPr/>
          <p:nvPr/>
        </p:nvSpPr>
        <p:spPr>
          <a:xfrm>
            <a:off x="7758172" y="5630427"/>
            <a:ext cx="894760" cy="0"/>
          </a:xfrm>
          <a:custGeom>
            <a:avLst/>
            <a:gdLst/>
            <a:ahLst/>
            <a:cxnLst/>
            <a:rect l="l" t="t" r="r" b="b"/>
            <a:pathLst>
              <a:path w="1967230">
                <a:moveTo>
                  <a:pt x="0" y="0"/>
                </a:moveTo>
                <a:lnTo>
                  <a:pt x="1967215" y="0"/>
                </a:lnTo>
              </a:path>
            </a:pathLst>
          </a:custGeom>
          <a:ln w="24024">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2" name="object 32"/>
          <p:cNvSpPr/>
          <p:nvPr/>
        </p:nvSpPr>
        <p:spPr>
          <a:xfrm>
            <a:off x="360084" y="5630427"/>
            <a:ext cx="982272" cy="0"/>
          </a:xfrm>
          <a:custGeom>
            <a:avLst/>
            <a:gdLst/>
            <a:ahLst/>
            <a:cxnLst/>
            <a:rect l="l" t="t" r="r" b="b"/>
            <a:pathLst>
              <a:path w="2159635">
                <a:moveTo>
                  <a:pt x="0" y="0"/>
                </a:moveTo>
                <a:lnTo>
                  <a:pt x="2159139" y="0"/>
                </a:lnTo>
              </a:path>
            </a:pathLst>
          </a:custGeom>
          <a:ln w="24024">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3" name="object 33"/>
          <p:cNvSpPr txBox="1"/>
          <p:nvPr/>
        </p:nvSpPr>
        <p:spPr>
          <a:xfrm>
            <a:off x="6227857" y="915033"/>
            <a:ext cx="2435897" cy="353539"/>
          </a:xfrm>
          <a:prstGeom prst="rect">
            <a:avLst/>
          </a:prstGeom>
        </p:spPr>
        <p:txBody>
          <a:bodyPr vert="horz" wrap="square" lIns="0" tIns="7220" rIns="0" bIns="0" rtlCol="0">
            <a:spAutoFit/>
          </a:bodyPr>
          <a:lstStyle/>
          <a:p>
            <a:pPr marL="1206309" defTabSz="415869" fontAlgn="auto">
              <a:lnSpc>
                <a:spcPts val="1560"/>
              </a:lnSpc>
              <a:spcBef>
                <a:spcPts val="57"/>
              </a:spcBef>
              <a:spcAft>
                <a:spcPts val="0"/>
              </a:spcAft>
            </a:pPr>
            <a:r>
              <a:rPr sz="1364" b="1" spc="52" dirty="0">
                <a:solidFill>
                  <a:srgbClr val="010107"/>
                </a:solidFill>
                <a:latin typeface="Arial"/>
                <a:cs typeface="Arial"/>
              </a:rPr>
              <a:t>FRONT</a:t>
            </a:r>
            <a:r>
              <a:rPr sz="1364" b="1" spc="125" dirty="0">
                <a:solidFill>
                  <a:srgbClr val="010107"/>
                </a:solidFill>
                <a:latin typeface="Arial"/>
                <a:cs typeface="Arial"/>
              </a:rPr>
              <a:t> </a:t>
            </a:r>
            <a:r>
              <a:rPr sz="1364" b="1" spc="43" dirty="0">
                <a:solidFill>
                  <a:srgbClr val="010107"/>
                </a:solidFill>
                <a:latin typeface="Arial"/>
                <a:cs typeface="Arial"/>
              </a:rPr>
              <a:t>WALL</a:t>
            </a:r>
            <a:endParaRPr sz="1364">
              <a:solidFill>
                <a:prstClr val="black"/>
              </a:solidFill>
              <a:latin typeface="Arial"/>
              <a:cs typeface="Arial"/>
            </a:endParaRPr>
          </a:p>
          <a:p>
            <a:pPr marL="5776" defTabSz="415869" fontAlgn="auto">
              <a:lnSpc>
                <a:spcPts val="1123"/>
              </a:lnSpc>
              <a:spcBef>
                <a:spcPts val="0"/>
              </a:spcBef>
              <a:spcAft>
                <a:spcPts val="0"/>
              </a:spcAft>
            </a:pPr>
            <a:r>
              <a:rPr sz="1001" spc="80" dirty="0">
                <a:solidFill>
                  <a:srgbClr val="2A282A"/>
                </a:solidFill>
                <a:latin typeface="Arial"/>
                <a:cs typeface="Arial"/>
              </a:rPr>
              <a:t>(VIEW </a:t>
            </a:r>
            <a:r>
              <a:rPr sz="1001" spc="73" dirty="0">
                <a:solidFill>
                  <a:srgbClr val="2A282A"/>
                </a:solidFill>
                <a:latin typeface="Arial"/>
                <a:cs typeface="Arial"/>
              </a:rPr>
              <a:t>WHEN </a:t>
            </a:r>
            <a:r>
              <a:rPr sz="1001" spc="41" dirty="0">
                <a:solidFill>
                  <a:srgbClr val="2A282A"/>
                </a:solidFill>
                <a:latin typeface="Arial"/>
                <a:cs typeface="Arial"/>
              </a:rPr>
              <a:t>ENTERING </a:t>
            </a:r>
            <a:r>
              <a:rPr sz="1001" spc="50" dirty="0">
                <a:solidFill>
                  <a:srgbClr val="111318"/>
                </a:solidFill>
                <a:latin typeface="Arial"/>
                <a:cs typeface="Arial"/>
              </a:rPr>
              <a:t>T</a:t>
            </a:r>
            <a:r>
              <a:rPr sz="1001" spc="50" dirty="0">
                <a:solidFill>
                  <a:srgbClr val="3D3838"/>
                </a:solidFill>
                <a:latin typeface="Arial"/>
                <a:cs typeface="Arial"/>
              </a:rPr>
              <a:t>HE</a:t>
            </a:r>
            <a:r>
              <a:rPr sz="1001" spc="-7" dirty="0">
                <a:solidFill>
                  <a:srgbClr val="3D3838"/>
                </a:solidFill>
                <a:latin typeface="Arial"/>
                <a:cs typeface="Arial"/>
              </a:rPr>
              <a:t> </a:t>
            </a:r>
            <a:r>
              <a:rPr sz="1001" spc="48" dirty="0">
                <a:solidFill>
                  <a:srgbClr val="2A282A"/>
                </a:solidFill>
                <a:latin typeface="Arial"/>
                <a:cs typeface="Arial"/>
              </a:rPr>
              <a:t>SHOP)</a:t>
            </a:r>
            <a:endParaRPr sz="1001">
              <a:solidFill>
                <a:prstClr val="black"/>
              </a:solidFill>
              <a:latin typeface="Arial"/>
              <a:cs typeface="Arial"/>
            </a:endParaRPr>
          </a:p>
        </p:txBody>
      </p:sp>
      <p:sp>
        <p:nvSpPr>
          <p:cNvPr id="34" name="object 34"/>
          <p:cNvSpPr txBox="1"/>
          <p:nvPr/>
        </p:nvSpPr>
        <p:spPr>
          <a:xfrm>
            <a:off x="1148197" y="3357257"/>
            <a:ext cx="3314483" cy="184343"/>
          </a:xfrm>
          <a:prstGeom prst="rect">
            <a:avLst/>
          </a:prstGeom>
        </p:spPr>
        <p:txBody>
          <a:bodyPr vert="horz" wrap="square" lIns="0" tIns="5776" rIns="0" bIns="0" rtlCol="0">
            <a:spAutoFit/>
          </a:bodyPr>
          <a:lstStyle/>
          <a:p>
            <a:pPr marL="5776" defTabSz="415869" fontAlgn="auto">
              <a:spcBef>
                <a:spcPts val="45"/>
              </a:spcBef>
              <a:spcAft>
                <a:spcPts val="0"/>
              </a:spcAft>
            </a:pPr>
            <a:r>
              <a:rPr sz="841" spc="18" dirty="0">
                <a:solidFill>
                  <a:srgbClr val="706D6B"/>
                </a:solidFill>
                <a:latin typeface="Times New Roman"/>
                <a:cs typeface="Times New Roman"/>
              </a:rPr>
              <a:t>I </a:t>
            </a:r>
            <a:r>
              <a:rPr sz="841" spc="20" dirty="0">
                <a:solidFill>
                  <a:srgbClr val="828282"/>
                </a:solidFill>
                <a:latin typeface="Times New Roman"/>
                <a:cs typeface="Times New Roman"/>
              </a:rPr>
              <a:t>cannot </a:t>
            </a:r>
            <a:r>
              <a:rPr sz="841" spc="11" dirty="0">
                <a:solidFill>
                  <a:srgbClr val="828282"/>
                </a:solidFill>
                <a:latin typeface="Times New Roman"/>
                <a:cs typeface="Times New Roman"/>
              </a:rPr>
              <a:t>understand </a:t>
            </a:r>
            <a:r>
              <a:rPr sz="841" spc="25" dirty="0">
                <a:solidFill>
                  <a:srgbClr val="706D6B"/>
                </a:solidFill>
                <a:latin typeface="Times New Roman"/>
                <a:cs typeface="Times New Roman"/>
              </a:rPr>
              <a:t>how </a:t>
            </a:r>
            <a:r>
              <a:rPr sz="841" spc="23" dirty="0">
                <a:solidFill>
                  <a:srgbClr val="828282"/>
                </a:solidFill>
                <a:latin typeface="Times New Roman"/>
                <a:cs typeface="Times New Roman"/>
              </a:rPr>
              <a:t>anyone </a:t>
            </a:r>
            <a:r>
              <a:rPr sz="841" spc="27" dirty="0">
                <a:solidFill>
                  <a:srgbClr val="828282"/>
                </a:solidFill>
                <a:latin typeface="Times New Roman"/>
                <a:cs typeface="Times New Roman"/>
              </a:rPr>
              <a:t>can </a:t>
            </a:r>
            <a:r>
              <a:rPr sz="841" spc="36" dirty="0">
                <a:solidFill>
                  <a:srgbClr val="706D6B"/>
                </a:solidFill>
                <a:latin typeface="Times New Roman"/>
                <a:cs typeface="Times New Roman"/>
              </a:rPr>
              <a:t>be </a:t>
            </a:r>
            <a:r>
              <a:rPr sz="841" spc="20" dirty="0">
                <a:solidFill>
                  <a:srgbClr val="828282"/>
                </a:solidFill>
                <a:latin typeface="Times New Roman"/>
                <a:cs typeface="Times New Roman"/>
              </a:rPr>
              <a:t>an </a:t>
            </a:r>
            <a:r>
              <a:rPr sz="1160" spc="34" dirty="0">
                <a:solidFill>
                  <a:srgbClr val="5B5956"/>
                </a:solidFill>
                <a:latin typeface="Times New Roman"/>
                <a:cs typeface="Times New Roman"/>
              </a:rPr>
              <a:t>Indian </a:t>
            </a:r>
            <a:r>
              <a:rPr sz="841" spc="23" dirty="0">
                <a:solidFill>
                  <a:srgbClr val="828282"/>
                </a:solidFill>
                <a:latin typeface="Times New Roman"/>
                <a:cs typeface="Times New Roman"/>
              </a:rPr>
              <a:t>and </a:t>
            </a:r>
            <a:r>
              <a:rPr sz="841" spc="23" dirty="0">
                <a:solidFill>
                  <a:srgbClr val="706D6B"/>
                </a:solidFill>
                <a:latin typeface="Times New Roman"/>
                <a:cs typeface="Times New Roman"/>
              </a:rPr>
              <a:t>not </a:t>
            </a:r>
            <a:r>
              <a:rPr sz="841" spc="14" dirty="0">
                <a:solidFill>
                  <a:srgbClr val="706D6B"/>
                </a:solidFill>
                <a:latin typeface="Times New Roman"/>
                <a:cs typeface="Times New Roman"/>
              </a:rPr>
              <a:t>be</a:t>
            </a:r>
            <a:r>
              <a:rPr sz="841" spc="-30" dirty="0">
                <a:solidFill>
                  <a:srgbClr val="706D6B"/>
                </a:solidFill>
                <a:latin typeface="Times New Roman"/>
                <a:cs typeface="Times New Roman"/>
              </a:rPr>
              <a:t> </a:t>
            </a:r>
            <a:r>
              <a:rPr sz="1160" spc="27" dirty="0">
                <a:solidFill>
                  <a:srgbClr val="5B5956"/>
                </a:solidFill>
                <a:latin typeface="Times New Roman"/>
                <a:cs typeface="Times New Roman"/>
              </a:rPr>
              <a:t>proud</a:t>
            </a:r>
            <a:r>
              <a:rPr sz="1160" spc="27" dirty="0">
                <a:solidFill>
                  <a:srgbClr val="828282"/>
                </a:solidFill>
                <a:latin typeface="Times New Roman"/>
                <a:cs typeface="Times New Roman"/>
              </a:rPr>
              <a:t>.</a:t>
            </a:r>
            <a:endParaRPr sz="1160">
              <a:solidFill>
                <a:prstClr val="black"/>
              </a:solidFill>
              <a:latin typeface="Times New Roman"/>
              <a:cs typeface="Times New Roman"/>
            </a:endParaRPr>
          </a:p>
        </p:txBody>
      </p:sp>
      <p:sp>
        <p:nvSpPr>
          <p:cNvPr id="35" name="object 35"/>
          <p:cNvSpPr txBox="1"/>
          <p:nvPr/>
        </p:nvSpPr>
        <p:spPr>
          <a:xfrm>
            <a:off x="1699482" y="3496580"/>
            <a:ext cx="854614" cy="260704"/>
          </a:xfrm>
          <a:prstGeom prst="rect">
            <a:avLst/>
          </a:prstGeom>
        </p:spPr>
        <p:txBody>
          <a:bodyPr vert="horz" wrap="square" lIns="0" tIns="5199" rIns="0" bIns="0" rtlCol="0">
            <a:spAutoFit/>
          </a:bodyPr>
          <a:lstStyle/>
          <a:p>
            <a:pPr marL="5776" defTabSz="415869" fontAlgn="auto">
              <a:spcBef>
                <a:spcPts val="41"/>
              </a:spcBef>
              <a:spcAft>
                <a:spcPts val="0"/>
              </a:spcAft>
              <a:tabLst>
                <a:tab pos="306992" algn="l"/>
              </a:tabLst>
            </a:pPr>
            <a:r>
              <a:rPr sz="1114" u="sng" spc="-64" dirty="0">
                <a:solidFill>
                  <a:srgbClr val="706D6B"/>
                </a:solidFill>
                <a:uFill>
                  <a:solidFill>
                    <a:srgbClr val="706D6B"/>
                  </a:solidFill>
                </a:uFill>
                <a:latin typeface="Times New Roman"/>
                <a:cs typeface="Times New Roman"/>
              </a:rPr>
              <a:t>Bli$i</a:t>
            </a:r>
            <a:r>
              <a:rPr sz="1114" spc="-64" dirty="0">
                <a:solidFill>
                  <a:srgbClr val="706D6B"/>
                </a:solidFill>
                <a:latin typeface="Times New Roman"/>
                <a:cs typeface="Times New Roman"/>
              </a:rPr>
              <a:t>	</a:t>
            </a:r>
            <a:r>
              <a:rPr sz="1660" spc="-346" dirty="0">
                <a:solidFill>
                  <a:srgbClr val="706D6B"/>
                </a:solidFill>
                <a:latin typeface="Arial"/>
                <a:cs typeface="Arial"/>
              </a:rPr>
              <a:t>-;,m</a:t>
            </a:r>
            <a:r>
              <a:rPr sz="1660" spc="-243" dirty="0">
                <a:solidFill>
                  <a:srgbClr val="706D6B"/>
                </a:solidFill>
                <a:latin typeface="Arial"/>
                <a:cs typeface="Arial"/>
              </a:rPr>
              <a:t> </a:t>
            </a:r>
            <a:r>
              <a:rPr sz="1114" u="sng" spc="-136" dirty="0">
                <a:solidFill>
                  <a:srgbClr val="706D6B"/>
                </a:solidFill>
                <a:uFill>
                  <a:solidFill>
                    <a:srgbClr val="706D6B"/>
                  </a:solidFill>
                </a:uFill>
                <a:latin typeface="Times New Roman"/>
                <a:cs typeface="Times New Roman"/>
              </a:rPr>
              <a:t>Bcf&gt;dl</a:t>
            </a:r>
            <a:endParaRPr sz="1114">
              <a:solidFill>
                <a:prstClr val="black"/>
              </a:solidFill>
              <a:latin typeface="Times New Roman"/>
              <a:cs typeface="Times New Roman"/>
            </a:endParaRPr>
          </a:p>
        </p:txBody>
      </p:sp>
      <p:sp>
        <p:nvSpPr>
          <p:cNvPr id="36" name="object 36"/>
          <p:cNvSpPr txBox="1"/>
          <p:nvPr/>
        </p:nvSpPr>
        <p:spPr>
          <a:xfrm>
            <a:off x="2845504" y="3417357"/>
            <a:ext cx="1988517" cy="356384"/>
          </a:xfrm>
          <a:prstGeom prst="rect">
            <a:avLst/>
          </a:prstGeom>
        </p:spPr>
        <p:txBody>
          <a:bodyPr vert="horz" wrap="square" lIns="0" tIns="6354" rIns="0" bIns="0" rtlCol="0">
            <a:spAutoFit/>
          </a:bodyPr>
          <a:lstStyle/>
          <a:p>
            <a:pPr marL="5776" defTabSz="415869" fontAlgn="auto">
              <a:spcBef>
                <a:spcPts val="50"/>
              </a:spcBef>
              <a:spcAft>
                <a:spcPts val="0"/>
              </a:spcAft>
            </a:pPr>
            <a:r>
              <a:rPr sz="1569" u="sng" spc="-166" dirty="0">
                <a:solidFill>
                  <a:srgbClr val="706D6B"/>
                </a:solidFill>
                <a:uFill>
                  <a:solidFill>
                    <a:srgbClr val="706D6B"/>
                  </a:solidFill>
                </a:uFill>
                <a:latin typeface="Times New Roman"/>
                <a:cs typeface="Times New Roman"/>
              </a:rPr>
              <a:t>fcnmc€rll1{ct);q</a:t>
            </a:r>
            <a:r>
              <a:rPr sz="1569" spc="-166" dirty="0">
                <a:solidFill>
                  <a:srgbClr val="706D6B"/>
                </a:solidFill>
                <a:latin typeface="Times New Roman"/>
                <a:cs typeface="Times New Roman"/>
              </a:rPr>
              <a:t> </a:t>
            </a:r>
            <a:r>
              <a:rPr sz="2115" spc="-607" dirty="0">
                <a:solidFill>
                  <a:srgbClr val="706D6B"/>
                </a:solidFill>
                <a:latin typeface="Times New Roman"/>
                <a:cs typeface="Times New Roman"/>
              </a:rPr>
              <a:t>m1TT</a:t>
            </a:r>
            <a:r>
              <a:rPr sz="2115" spc="-298" dirty="0">
                <a:solidFill>
                  <a:srgbClr val="706D6B"/>
                </a:solidFill>
                <a:latin typeface="Times New Roman"/>
                <a:cs typeface="Times New Roman"/>
              </a:rPr>
              <a:t> </a:t>
            </a:r>
            <a:r>
              <a:rPr sz="2274" spc="-330" dirty="0">
                <a:solidFill>
                  <a:srgbClr val="5B5956"/>
                </a:solidFill>
                <a:latin typeface="Times New Roman"/>
                <a:cs typeface="Times New Roman"/>
              </a:rPr>
              <a:t>-rrcf;,</a:t>
            </a:r>
            <a:r>
              <a:rPr sz="2274" spc="-287" dirty="0">
                <a:solidFill>
                  <a:srgbClr val="5B5956"/>
                </a:solidFill>
                <a:latin typeface="Times New Roman"/>
                <a:cs typeface="Times New Roman"/>
              </a:rPr>
              <a:t> </a:t>
            </a:r>
            <a:r>
              <a:rPr sz="2138" spc="-655" dirty="0">
                <a:solidFill>
                  <a:srgbClr val="828282"/>
                </a:solidFill>
                <a:latin typeface="Arial"/>
                <a:cs typeface="Arial"/>
              </a:rPr>
              <a:t>m</a:t>
            </a:r>
            <a:endParaRPr sz="2138">
              <a:solidFill>
                <a:prstClr val="black"/>
              </a:solidFill>
              <a:latin typeface="Arial"/>
              <a:cs typeface="Arial"/>
            </a:endParaRPr>
          </a:p>
        </p:txBody>
      </p:sp>
      <p:sp>
        <p:nvSpPr>
          <p:cNvPr id="37" name="object 37"/>
          <p:cNvSpPr txBox="1"/>
          <p:nvPr/>
        </p:nvSpPr>
        <p:spPr>
          <a:xfrm>
            <a:off x="2259279" y="4600225"/>
            <a:ext cx="258204" cy="207288"/>
          </a:xfrm>
          <a:prstGeom prst="rect">
            <a:avLst/>
          </a:prstGeom>
        </p:spPr>
        <p:txBody>
          <a:bodyPr vert="horz" wrap="square" lIns="0" tIns="7798" rIns="0" bIns="0" rtlCol="0">
            <a:spAutoFit/>
          </a:bodyPr>
          <a:lstStyle/>
          <a:p>
            <a:pPr marL="5776" defTabSz="415869" fontAlgn="auto">
              <a:spcBef>
                <a:spcPts val="61"/>
              </a:spcBef>
              <a:spcAft>
                <a:spcPts val="0"/>
              </a:spcAft>
              <a:tabLst>
                <a:tab pos="162304" algn="l"/>
              </a:tabLst>
            </a:pPr>
            <a:r>
              <a:rPr sz="1296" spc="-134" dirty="0">
                <a:solidFill>
                  <a:srgbClr val="BCBABA"/>
                </a:solidFill>
                <a:latin typeface="Arial"/>
                <a:cs typeface="Arial"/>
              </a:rPr>
              <a:t>I</a:t>
            </a:r>
            <a:r>
              <a:rPr sz="1296" spc="-132" dirty="0">
                <a:solidFill>
                  <a:srgbClr val="BCBABA"/>
                </a:solidFill>
                <a:latin typeface="Arial"/>
                <a:cs typeface="Arial"/>
              </a:rPr>
              <a:t>I</a:t>
            </a:r>
            <a:r>
              <a:rPr sz="1296" dirty="0">
                <a:solidFill>
                  <a:srgbClr val="BCBABA"/>
                </a:solidFill>
                <a:latin typeface="Arial"/>
                <a:cs typeface="Arial"/>
              </a:rPr>
              <a:t>	</a:t>
            </a:r>
            <a:r>
              <a:rPr sz="1160" spc="-227" dirty="0">
                <a:solidFill>
                  <a:srgbClr val="BCBABA"/>
                </a:solidFill>
                <a:latin typeface="Times New Roman"/>
                <a:cs typeface="Times New Roman"/>
              </a:rPr>
              <a:t>11</a:t>
            </a:r>
            <a:endParaRPr sz="1160">
              <a:solidFill>
                <a:prstClr val="black"/>
              </a:solidFill>
              <a:latin typeface="Times New Roman"/>
              <a:cs typeface="Times New Roman"/>
            </a:endParaRPr>
          </a:p>
        </p:txBody>
      </p:sp>
      <p:sp>
        <p:nvSpPr>
          <p:cNvPr id="38" name="object 38"/>
          <p:cNvSpPr txBox="1"/>
          <p:nvPr/>
        </p:nvSpPr>
        <p:spPr>
          <a:xfrm>
            <a:off x="4324952" y="4348900"/>
            <a:ext cx="46500" cy="75269"/>
          </a:xfrm>
          <a:prstGeom prst="rect">
            <a:avLst/>
          </a:prstGeom>
        </p:spPr>
        <p:txBody>
          <a:bodyPr vert="horz" wrap="square" lIns="0" tIns="5199" rIns="0" bIns="0" rtlCol="0">
            <a:spAutoFit/>
          </a:bodyPr>
          <a:lstStyle/>
          <a:p>
            <a:pPr marL="18483" indent="-12707" defTabSz="415869" fontAlgn="auto">
              <a:spcBef>
                <a:spcPts val="41"/>
              </a:spcBef>
              <a:spcAft>
                <a:spcPts val="0"/>
              </a:spcAft>
              <a:buSzPct val="90000"/>
              <a:buFontTx/>
              <a:buChar char="·"/>
              <a:tabLst>
                <a:tab pos="18772" algn="l"/>
              </a:tabLst>
            </a:pPr>
            <a:r>
              <a:rPr sz="455" spc="-61" dirty="0">
                <a:solidFill>
                  <a:srgbClr val="7793A0"/>
                </a:solidFill>
                <a:latin typeface="Arial"/>
                <a:cs typeface="Arial"/>
              </a:rPr>
              <a:t>--</a:t>
            </a:r>
            <a:endParaRPr sz="455">
              <a:solidFill>
                <a:prstClr val="black"/>
              </a:solidFill>
              <a:latin typeface="Arial"/>
              <a:cs typeface="Arial"/>
            </a:endParaRPr>
          </a:p>
        </p:txBody>
      </p:sp>
      <p:sp>
        <p:nvSpPr>
          <p:cNvPr id="39" name="object 39"/>
          <p:cNvSpPr/>
          <p:nvPr/>
        </p:nvSpPr>
        <p:spPr>
          <a:xfrm>
            <a:off x="4339922" y="4444827"/>
            <a:ext cx="398281" cy="0"/>
          </a:xfrm>
          <a:custGeom>
            <a:avLst/>
            <a:gdLst/>
            <a:ahLst/>
            <a:cxnLst/>
            <a:rect l="l" t="t" r="r" b="b"/>
            <a:pathLst>
              <a:path w="875665">
                <a:moveTo>
                  <a:pt x="0" y="0"/>
                </a:moveTo>
                <a:lnTo>
                  <a:pt x="875651" y="0"/>
                </a:lnTo>
              </a:path>
            </a:pathLst>
          </a:custGeom>
          <a:ln w="12012">
            <a:solidFill>
              <a:srgbClr val="7793A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40" name="object 40"/>
          <p:cNvSpPr txBox="1"/>
          <p:nvPr/>
        </p:nvSpPr>
        <p:spPr>
          <a:xfrm>
            <a:off x="4490032" y="4368023"/>
            <a:ext cx="278710" cy="91580"/>
          </a:xfrm>
          <a:prstGeom prst="rect">
            <a:avLst/>
          </a:prstGeom>
        </p:spPr>
        <p:txBody>
          <a:bodyPr vert="horz" wrap="square" lIns="0" tIns="7509" rIns="0" bIns="0" rtlCol="0">
            <a:spAutoFit/>
          </a:bodyPr>
          <a:lstStyle/>
          <a:p>
            <a:pPr marL="5776" defTabSz="415869" fontAlgn="auto">
              <a:spcBef>
                <a:spcPts val="59"/>
              </a:spcBef>
              <a:spcAft>
                <a:spcPts val="0"/>
              </a:spcAft>
            </a:pPr>
            <a:r>
              <a:rPr sz="546" spc="518" dirty="0">
                <a:solidFill>
                  <a:srgbClr val="7793A0"/>
                </a:solidFill>
                <a:latin typeface="Times New Roman"/>
                <a:cs typeface="Times New Roman"/>
              </a:rPr>
              <a:t>---</a:t>
            </a:r>
            <a:endParaRPr sz="546">
              <a:solidFill>
                <a:prstClr val="black"/>
              </a:solidFill>
              <a:latin typeface="Times New Roman"/>
              <a:cs typeface="Times New Roman"/>
            </a:endParaRPr>
          </a:p>
        </p:txBody>
      </p:sp>
      <p:sp>
        <p:nvSpPr>
          <p:cNvPr id="41" name="object 41"/>
          <p:cNvSpPr txBox="1"/>
          <p:nvPr/>
        </p:nvSpPr>
        <p:spPr>
          <a:xfrm>
            <a:off x="5877517" y="4182260"/>
            <a:ext cx="2753597" cy="852802"/>
          </a:xfrm>
          <a:prstGeom prst="rect">
            <a:avLst/>
          </a:prstGeom>
        </p:spPr>
        <p:txBody>
          <a:bodyPr vert="horz" wrap="square" lIns="0" tIns="6354" rIns="0" bIns="0" rtlCol="0">
            <a:spAutoFit/>
          </a:bodyPr>
          <a:lstStyle/>
          <a:p>
            <a:pPr marL="1243853" defTabSz="415869" fontAlgn="auto">
              <a:lnSpc>
                <a:spcPts val="3341"/>
              </a:lnSpc>
              <a:spcBef>
                <a:spcPts val="50"/>
              </a:spcBef>
              <a:spcAft>
                <a:spcPts val="0"/>
              </a:spcAft>
            </a:pPr>
            <a:r>
              <a:rPr sz="3093" spc="2367" dirty="0">
                <a:solidFill>
                  <a:srgbClr val="706D6B"/>
                </a:solidFill>
                <a:latin typeface="Arial"/>
                <a:cs typeface="Arial"/>
              </a:rPr>
              <a:t>II</a:t>
            </a:r>
            <a:endParaRPr sz="3093">
              <a:solidFill>
                <a:prstClr val="black"/>
              </a:solidFill>
              <a:latin typeface="Arial"/>
              <a:cs typeface="Arial"/>
            </a:endParaRPr>
          </a:p>
          <a:p>
            <a:pPr marL="5776" defTabSz="415869" fontAlgn="auto">
              <a:lnSpc>
                <a:spcPts val="3341"/>
              </a:lnSpc>
              <a:spcBef>
                <a:spcPts val="0"/>
              </a:spcBef>
              <a:spcAft>
                <a:spcPts val="0"/>
              </a:spcAft>
              <a:tabLst>
                <a:tab pos="757517" algn="l"/>
              </a:tabLst>
            </a:pPr>
            <a:r>
              <a:rPr sz="3093" spc="2999" dirty="0">
                <a:solidFill>
                  <a:srgbClr val="5B5956"/>
                </a:solidFill>
                <a:latin typeface="Arial"/>
                <a:cs typeface="Arial"/>
              </a:rPr>
              <a:t>•	</a:t>
            </a:r>
            <a:r>
              <a:rPr sz="3093" spc="2999" dirty="0">
                <a:solidFill>
                  <a:srgbClr val="3D3838"/>
                </a:solidFill>
                <a:latin typeface="Arial"/>
                <a:cs typeface="Arial"/>
              </a:rPr>
              <a:t>•</a:t>
            </a:r>
            <a:endParaRPr sz="3093">
              <a:solidFill>
                <a:prstClr val="black"/>
              </a:solidFill>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2819" y="3477770"/>
            <a:ext cx="1112986" cy="1529806"/>
          </a:xfrm>
          <a:prstGeom prst="rect">
            <a:avLst/>
          </a:prstGeom>
          <a:blipFill>
            <a:blip r:embed="rId2"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3" name="object 3"/>
          <p:cNvSpPr/>
          <p:nvPr/>
        </p:nvSpPr>
        <p:spPr>
          <a:xfrm>
            <a:off x="2171415" y="4439362"/>
            <a:ext cx="491023" cy="1289407"/>
          </a:xfrm>
          <a:prstGeom prst="rect">
            <a:avLst/>
          </a:prstGeom>
          <a:blipFill>
            <a:blip r:embed="rId3"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4" name="object 4"/>
          <p:cNvSpPr/>
          <p:nvPr/>
        </p:nvSpPr>
        <p:spPr>
          <a:xfrm>
            <a:off x="2727908" y="4127937"/>
            <a:ext cx="218232" cy="169371"/>
          </a:xfrm>
          <a:prstGeom prst="rect">
            <a:avLst/>
          </a:prstGeom>
          <a:blipFill>
            <a:blip r:embed="rId4"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5" name="object 5"/>
          <p:cNvSpPr/>
          <p:nvPr/>
        </p:nvSpPr>
        <p:spPr>
          <a:xfrm>
            <a:off x="3186197" y="4242672"/>
            <a:ext cx="458288" cy="579141"/>
          </a:xfrm>
          <a:prstGeom prst="rect">
            <a:avLst/>
          </a:prstGeom>
          <a:blipFill>
            <a:blip r:embed="rId5"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6" name="object 6"/>
          <p:cNvSpPr/>
          <p:nvPr/>
        </p:nvSpPr>
        <p:spPr>
          <a:xfrm>
            <a:off x="5062998" y="3461379"/>
            <a:ext cx="3600838" cy="2201828"/>
          </a:xfrm>
          <a:prstGeom prst="rect">
            <a:avLst/>
          </a:prstGeom>
          <a:blipFill>
            <a:blip r:embed="rId6"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7" name="object 7"/>
          <p:cNvSpPr/>
          <p:nvPr/>
        </p:nvSpPr>
        <p:spPr>
          <a:xfrm>
            <a:off x="5193937" y="4592342"/>
            <a:ext cx="185498" cy="65563"/>
          </a:xfrm>
          <a:prstGeom prst="rect">
            <a:avLst/>
          </a:prstGeom>
          <a:blipFill>
            <a:blip r:embed="rId7"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8" name="object 8"/>
          <p:cNvSpPr/>
          <p:nvPr/>
        </p:nvSpPr>
        <p:spPr>
          <a:xfrm>
            <a:off x="5761340" y="3903930"/>
            <a:ext cx="240056" cy="273179"/>
          </a:xfrm>
          <a:prstGeom prst="rect">
            <a:avLst/>
          </a:prstGeom>
          <a:blipFill>
            <a:blip r:embed="rId8" cstate="print"/>
            <a:stretch>
              <a:fillRect/>
            </a:stretch>
          </a:blipFill>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9" name="object 9"/>
          <p:cNvSpPr/>
          <p:nvPr/>
        </p:nvSpPr>
        <p:spPr>
          <a:xfrm>
            <a:off x="360084" y="3237373"/>
            <a:ext cx="0" cy="2415102"/>
          </a:xfrm>
          <a:custGeom>
            <a:avLst/>
            <a:gdLst/>
            <a:ahLst/>
            <a:cxnLst/>
            <a:rect l="l" t="t" r="r" b="b"/>
            <a:pathLst>
              <a:path h="5309870">
                <a:moveTo>
                  <a:pt x="0" y="5309445"/>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0" name="object 10"/>
          <p:cNvSpPr/>
          <p:nvPr/>
        </p:nvSpPr>
        <p:spPr>
          <a:xfrm>
            <a:off x="1658568" y="3936713"/>
            <a:ext cx="0" cy="1387774"/>
          </a:xfrm>
          <a:custGeom>
            <a:avLst/>
            <a:gdLst/>
            <a:ahLst/>
            <a:cxnLst/>
            <a:rect l="l" t="t" r="r" b="b"/>
            <a:pathLst>
              <a:path h="3051175">
                <a:moveTo>
                  <a:pt x="0" y="3051129"/>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1" name="object 11"/>
          <p:cNvSpPr/>
          <p:nvPr/>
        </p:nvSpPr>
        <p:spPr>
          <a:xfrm>
            <a:off x="4053672" y="3772805"/>
            <a:ext cx="0" cy="1879632"/>
          </a:xfrm>
          <a:custGeom>
            <a:avLst/>
            <a:gdLst/>
            <a:ahLst/>
            <a:cxnLst/>
            <a:rect l="l" t="t" r="r" b="b"/>
            <a:pathLst>
              <a:path h="4132579">
                <a:moveTo>
                  <a:pt x="0" y="4132237"/>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2" name="object 12"/>
          <p:cNvSpPr/>
          <p:nvPr/>
        </p:nvSpPr>
        <p:spPr>
          <a:xfrm>
            <a:off x="4942970" y="3772805"/>
            <a:ext cx="0" cy="1879632"/>
          </a:xfrm>
          <a:custGeom>
            <a:avLst/>
            <a:gdLst/>
            <a:ahLst/>
            <a:cxnLst/>
            <a:rect l="l" t="t" r="r" b="b"/>
            <a:pathLst>
              <a:path h="4132579">
                <a:moveTo>
                  <a:pt x="0" y="4132237"/>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3" name="object 13"/>
          <p:cNvSpPr/>
          <p:nvPr/>
        </p:nvSpPr>
        <p:spPr>
          <a:xfrm>
            <a:off x="5128468" y="4515854"/>
            <a:ext cx="0" cy="175024"/>
          </a:xfrm>
          <a:custGeom>
            <a:avLst/>
            <a:gdLst/>
            <a:ahLst/>
            <a:cxnLst/>
            <a:rect l="l" t="t" r="r" b="b"/>
            <a:pathLst>
              <a:path h="384809">
                <a:moveTo>
                  <a:pt x="0" y="384394"/>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4" name="object 14"/>
          <p:cNvSpPr/>
          <p:nvPr/>
        </p:nvSpPr>
        <p:spPr>
          <a:xfrm>
            <a:off x="5384891" y="4526781"/>
            <a:ext cx="0" cy="207661"/>
          </a:xfrm>
          <a:custGeom>
            <a:avLst/>
            <a:gdLst/>
            <a:ahLst/>
            <a:cxnLst/>
            <a:rect l="l" t="t" r="r" b="b"/>
            <a:pathLst>
              <a:path h="456565">
                <a:moveTo>
                  <a:pt x="0" y="456468"/>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5" name="object 15"/>
          <p:cNvSpPr/>
          <p:nvPr/>
        </p:nvSpPr>
        <p:spPr>
          <a:xfrm>
            <a:off x="6252365" y="3936713"/>
            <a:ext cx="0" cy="557420"/>
          </a:xfrm>
          <a:custGeom>
            <a:avLst/>
            <a:gdLst/>
            <a:ahLst/>
            <a:cxnLst/>
            <a:rect l="l" t="t" r="r" b="b"/>
            <a:pathLst>
              <a:path h="1225550">
                <a:moveTo>
                  <a:pt x="0" y="1225256"/>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6" name="object 16"/>
          <p:cNvSpPr/>
          <p:nvPr/>
        </p:nvSpPr>
        <p:spPr>
          <a:xfrm>
            <a:off x="7338074" y="3969495"/>
            <a:ext cx="0" cy="502833"/>
          </a:xfrm>
          <a:custGeom>
            <a:avLst/>
            <a:gdLst/>
            <a:ahLst/>
            <a:cxnLst/>
            <a:rect l="l" t="t" r="r" b="b"/>
            <a:pathLst>
              <a:path h="1105534">
                <a:moveTo>
                  <a:pt x="0" y="1105133"/>
                </a:moveTo>
                <a:lnTo>
                  <a:pt x="0" y="0"/>
                </a:lnTo>
              </a:path>
            </a:pathLst>
          </a:custGeom>
          <a:ln w="11995">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7" name="object 17"/>
          <p:cNvSpPr/>
          <p:nvPr/>
        </p:nvSpPr>
        <p:spPr>
          <a:xfrm>
            <a:off x="8642014" y="3237373"/>
            <a:ext cx="0" cy="218636"/>
          </a:xfrm>
          <a:custGeom>
            <a:avLst/>
            <a:gdLst/>
            <a:ahLst/>
            <a:cxnLst/>
            <a:rect l="l" t="t" r="r" b="b"/>
            <a:pathLst>
              <a:path h="480695">
                <a:moveTo>
                  <a:pt x="0" y="480492"/>
                </a:moveTo>
                <a:lnTo>
                  <a:pt x="0" y="0"/>
                </a:lnTo>
              </a:path>
            </a:pathLst>
          </a:custGeom>
          <a:ln w="23990">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8" name="object 18"/>
          <p:cNvSpPr/>
          <p:nvPr/>
        </p:nvSpPr>
        <p:spPr>
          <a:xfrm>
            <a:off x="349173" y="3237373"/>
            <a:ext cx="8303826" cy="0"/>
          </a:xfrm>
          <a:custGeom>
            <a:avLst/>
            <a:gdLst/>
            <a:ahLst/>
            <a:cxnLst/>
            <a:rect l="l" t="t" r="r" b="b"/>
            <a:pathLst>
              <a:path w="18256885">
                <a:moveTo>
                  <a:pt x="0" y="0"/>
                </a:moveTo>
                <a:lnTo>
                  <a:pt x="18256723"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19" name="object 19"/>
          <p:cNvSpPr/>
          <p:nvPr/>
        </p:nvSpPr>
        <p:spPr>
          <a:xfrm>
            <a:off x="4048216" y="3783733"/>
            <a:ext cx="905735" cy="0"/>
          </a:xfrm>
          <a:custGeom>
            <a:avLst/>
            <a:gdLst/>
            <a:ahLst/>
            <a:cxnLst/>
            <a:rect l="l" t="t" r="r" b="b"/>
            <a:pathLst>
              <a:path w="1991359">
                <a:moveTo>
                  <a:pt x="0" y="0"/>
                </a:moveTo>
                <a:lnTo>
                  <a:pt x="1991206" y="0"/>
                </a:lnTo>
              </a:path>
            </a:pathLst>
          </a:custGeom>
          <a:ln w="24024">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0" name="object 20"/>
          <p:cNvSpPr/>
          <p:nvPr/>
        </p:nvSpPr>
        <p:spPr>
          <a:xfrm>
            <a:off x="2946141" y="4297310"/>
            <a:ext cx="240297" cy="0"/>
          </a:xfrm>
          <a:custGeom>
            <a:avLst/>
            <a:gdLst/>
            <a:ahLst/>
            <a:cxnLst/>
            <a:rect l="l" t="t" r="r" b="b"/>
            <a:pathLst>
              <a:path w="528320">
                <a:moveTo>
                  <a:pt x="0" y="0"/>
                </a:moveTo>
                <a:lnTo>
                  <a:pt x="527789" y="0"/>
                </a:lnTo>
              </a:path>
            </a:pathLst>
          </a:custGeom>
          <a:ln w="60061">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1" name="object 21"/>
          <p:cNvSpPr/>
          <p:nvPr/>
        </p:nvSpPr>
        <p:spPr>
          <a:xfrm>
            <a:off x="1658568" y="5308075"/>
            <a:ext cx="512942" cy="0"/>
          </a:xfrm>
          <a:custGeom>
            <a:avLst/>
            <a:gdLst/>
            <a:ahLst/>
            <a:cxnLst/>
            <a:rect l="l" t="t" r="r" b="b"/>
            <a:pathLst>
              <a:path w="1127760">
                <a:moveTo>
                  <a:pt x="0" y="0"/>
                </a:moveTo>
                <a:lnTo>
                  <a:pt x="1127550"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2" name="object 22"/>
          <p:cNvSpPr/>
          <p:nvPr/>
        </p:nvSpPr>
        <p:spPr>
          <a:xfrm>
            <a:off x="2662439" y="5641354"/>
            <a:ext cx="2400661" cy="0"/>
          </a:xfrm>
          <a:custGeom>
            <a:avLst/>
            <a:gdLst/>
            <a:ahLst/>
            <a:cxnLst/>
            <a:rect l="l" t="t" r="r" b="b"/>
            <a:pathLst>
              <a:path w="5278120">
                <a:moveTo>
                  <a:pt x="0" y="0"/>
                </a:moveTo>
                <a:lnTo>
                  <a:pt x="5277896"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3" name="object 23"/>
          <p:cNvSpPr/>
          <p:nvPr/>
        </p:nvSpPr>
        <p:spPr>
          <a:xfrm>
            <a:off x="349172" y="5635891"/>
            <a:ext cx="1822446" cy="0"/>
          </a:xfrm>
          <a:custGeom>
            <a:avLst/>
            <a:gdLst/>
            <a:ahLst/>
            <a:cxnLst/>
            <a:rect l="l" t="t" r="r" b="b"/>
            <a:pathLst>
              <a:path w="4006850">
                <a:moveTo>
                  <a:pt x="0" y="0"/>
                </a:moveTo>
                <a:lnTo>
                  <a:pt x="4006403" y="0"/>
                </a:lnTo>
              </a:path>
            </a:pathLst>
          </a:custGeom>
          <a:ln w="12012">
            <a:solidFill>
              <a:srgbClr val="000000"/>
            </a:solidFill>
          </a:ln>
        </p:spPr>
        <p:txBody>
          <a:bodyPr wrap="square" lIns="0" tIns="0" rIns="0" bIns="0" rtlCol="0"/>
          <a:lstStyle/>
          <a:p>
            <a:pPr defTabSz="415869" fontAlgn="auto">
              <a:spcBef>
                <a:spcPts val="0"/>
              </a:spcBef>
              <a:spcAft>
                <a:spcPts val="0"/>
              </a:spcAft>
            </a:pPr>
            <a:endParaRPr sz="819">
              <a:solidFill>
                <a:prstClr val="black"/>
              </a:solidFill>
              <a:latin typeface="Calibri"/>
              <a:cs typeface="+mn-cs"/>
            </a:endParaRPr>
          </a:p>
        </p:txBody>
      </p:sp>
      <p:sp>
        <p:nvSpPr>
          <p:cNvPr id="24" name="object 24"/>
          <p:cNvSpPr txBox="1"/>
          <p:nvPr/>
        </p:nvSpPr>
        <p:spPr>
          <a:xfrm>
            <a:off x="6107826" y="915033"/>
            <a:ext cx="2555757" cy="353539"/>
          </a:xfrm>
          <a:prstGeom prst="rect">
            <a:avLst/>
          </a:prstGeom>
        </p:spPr>
        <p:txBody>
          <a:bodyPr vert="horz" wrap="square" lIns="0" tIns="7220" rIns="0" bIns="0" rtlCol="0">
            <a:spAutoFit/>
          </a:bodyPr>
          <a:lstStyle/>
          <a:p>
            <a:pPr marL="949856" defTabSz="415869" fontAlgn="auto">
              <a:lnSpc>
                <a:spcPts val="1560"/>
              </a:lnSpc>
              <a:spcBef>
                <a:spcPts val="57"/>
              </a:spcBef>
              <a:spcAft>
                <a:spcPts val="0"/>
              </a:spcAft>
            </a:pPr>
            <a:r>
              <a:rPr sz="1364" b="1" spc="43" dirty="0">
                <a:solidFill>
                  <a:srgbClr val="030105"/>
                </a:solidFill>
                <a:latin typeface="Arial"/>
                <a:cs typeface="Arial"/>
              </a:rPr>
              <a:t>ENTRANCE</a:t>
            </a:r>
            <a:r>
              <a:rPr sz="1364" b="1" spc="123" dirty="0">
                <a:solidFill>
                  <a:srgbClr val="030105"/>
                </a:solidFill>
                <a:latin typeface="Arial"/>
                <a:cs typeface="Arial"/>
              </a:rPr>
              <a:t> </a:t>
            </a:r>
            <a:r>
              <a:rPr sz="1364" b="1" spc="43" dirty="0">
                <a:solidFill>
                  <a:srgbClr val="030105"/>
                </a:solidFill>
                <a:latin typeface="Arial"/>
                <a:cs typeface="Arial"/>
              </a:rPr>
              <a:t>WALL</a:t>
            </a:r>
            <a:endParaRPr sz="1364">
              <a:solidFill>
                <a:prstClr val="black"/>
              </a:solidFill>
              <a:latin typeface="Arial"/>
              <a:cs typeface="Arial"/>
            </a:endParaRPr>
          </a:p>
          <a:p>
            <a:pPr marL="5776" defTabSz="415869" fontAlgn="auto">
              <a:lnSpc>
                <a:spcPts val="1123"/>
              </a:lnSpc>
              <a:spcBef>
                <a:spcPts val="0"/>
              </a:spcBef>
              <a:spcAft>
                <a:spcPts val="0"/>
              </a:spcAft>
            </a:pPr>
            <a:r>
              <a:rPr sz="1001" spc="16" dirty="0">
                <a:solidFill>
                  <a:srgbClr val="2B2A2D"/>
                </a:solidFill>
                <a:latin typeface="Arial"/>
                <a:cs typeface="Arial"/>
              </a:rPr>
              <a:t>( </a:t>
            </a:r>
            <a:r>
              <a:rPr sz="1001" spc="61" dirty="0">
                <a:solidFill>
                  <a:srgbClr val="2B2A2D"/>
                </a:solidFill>
                <a:latin typeface="Arial"/>
                <a:cs typeface="Arial"/>
              </a:rPr>
              <a:t>W</a:t>
            </a:r>
            <a:r>
              <a:rPr sz="1001" spc="61" dirty="0">
                <a:solidFill>
                  <a:srgbClr val="493F3F"/>
                </a:solidFill>
                <a:latin typeface="Arial"/>
                <a:cs typeface="Arial"/>
              </a:rPr>
              <a:t>I</a:t>
            </a:r>
            <a:r>
              <a:rPr sz="1001" spc="61" dirty="0">
                <a:solidFill>
                  <a:srgbClr val="2B2A2D"/>
                </a:solidFill>
                <a:latin typeface="Arial"/>
                <a:cs typeface="Arial"/>
              </a:rPr>
              <a:t>TH </a:t>
            </a:r>
            <a:r>
              <a:rPr sz="1001" spc="36" dirty="0">
                <a:solidFill>
                  <a:srgbClr val="2B2A2D"/>
                </a:solidFill>
                <a:latin typeface="Arial"/>
                <a:cs typeface="Arial"/>
              </a:rPr>
              <a:t>ENTRY </a:t>
            </a:r>
            <a:r>
              <a:rPr sz="1001" spc="64" dirty="0">
                <a:solidFill>
                  <a:srgbClr val="2B2A2D"/>
                </a:solidFill>
                <a:latin typeface="Arial"/>
                <a:cs typeface="Arial"/>
              </a:rPr>
              <a:t>DOOR </a:t>
            </a:r>
            <a:r>
              <a:rPr sz="1001" spc="61" dirty="0">
                <a:solidFill>
                  <a:srgbClr val="2B2A2D"/>
                </a:solidFill>
                <a:latin typeface="Arial"/>
                <a:cs typeface="Arial"/>
              </a:rPr>
              <a:t>AND</a:t>
            </a:r>
            <a:r>
              <a:rPr sz="1001" spc="68" dirty="0">
                <a:solidFill>
                  <a:srgbClr val="2B2A2D"/>
                </a:solidFill>
                <a:latin typeface="Arial"/>
                <a:cs typeface="Arial"/>
              </a:rPr>
              <a:t> </a:t>
            </a:r>
            <a:r>
              <a:rPr sz="1001" spc="70" dirty="0">
                <a:solidFill>
                  <a:srgbClr val="2B2A2D"/>
                </a:solidFill>
                <a:latin typeface="Arial"/>
                <a:cs typeface="Arial"/>
              </a:rPr>
              <a:t>WINDOWS)</a:t>
            </a:r>
            <a:endParaRPr sz="1001">
              <a:solidFill>
                <a:prstClr val="black"/>
              </a:solidFill>
              <a:latin typeface="Arial"/>
              <a:cs typeface="Arial"/>
            </a:endParaRPr>
          </a:p>
        </p:txBody>
      </p:sp>
      <p:sp>
        <p:nvSpPr>
          <p:cNvPr id="25" name="object 25"/>
          <p:cNvSpPr txBox="1"/>
          <p:nvPr/>
        </p:nvSpPr>
        <p:spPr>
          <a:xfrm>
            <a:off x="1995826" y="3668683"/>
            <a:ext cx="1524963" cy="276723"/>
          </a:xfrm>
          <a:prstGeom prst="rect">
            <a:avLst/>
          </a:prstGeom>
        </p:spPr>
        <p:txBody>
          <a:bodyPr vert="horz" wrap="square" lIns="0" tIns="7220" rIns="0" bIns="0" rtlCol="0">
            <a:spAutoFit/>
          </a:bodyPr>
          <a:lstStyle/>
          <a:p>
            <a:pPr marL="5776" defTabSz="415869" fontAlgn="auto">
              <a:spcBef>
                <a:spcPts val="57"/>
              </a:spcBef>
              <a:spcAft>
                <a:spcPts val="0"/>
              </a:spcAft>
            </a:pPr>
            <a:r>
              <a:rPr sz="1615" u="sng" spc="70" dirty="0">
                <a:solidFill>
                  <a:srgbClr val="334452"/>
                </a:solidFill>
                <a:uFill>
                  <a:solidFill>
                    <a:srgbClr val="334452"/>
                  </a:solidFill>
                </a:uFill>
                <a:latin typeface="Times New Roman"/>
                <a:cs typeface="Times New Roman"/>
              </a:rPr>
              <a:t>The</a:t>
            </a:r>
            <a:r>
              <a:rPr sz="1615" spc="70" dirty="0">
                <a:solidFill>
                  <a:srgbClr val="334452"/>
                </a:solidFill>
                <a:latin typeface="Times New Roman"/>
                <a:cs typeface="Times New Roman"/>
              </a:rPr>
              <a:t> </a:t>
            </a:r>
            <a:r>
              <a:rPr sz="1751" b="1" u="sng" spc="45" dirty="0">
                <a:solidFill>
                  <a:srgbClr val="334452"/>
                </a:solidFill>
                <a:uFill>
                  <a:solidFill>
                    <a:srgbClr val="334452"/>
                  </a:solidFill>
                </a:uFill>
                <a:latin typeface="Times New Roman"/>
                <a:cs typeface="Times New Roman"/>
              </a:rPr>
              <a:t>world</a:t>
            </a:r>
            <a:r>
              <a:rPr sz="1751" b="1" spc="45" dirty="0">
                <a:solidFill>
                  <a:srgbClr val="334452"/>
                </a:solidFill>
                <a:latin typeface="Times New Roman"/>
                <a:cs typeface="Times New Roman"/>
              </a:rPr>
              <a:t> </a:t>
            </a:r>
            <a:r>
              <a:rPr sz="1615" spc="23" dirty="0">
                <a:solidFill>
                  <a:srgbClr val="334452"/>
                </a:solidFill>
                <a:latin typeface="Times New Roman"/>
                <a:cs typeface="Times New Roman"/>
              </a:rPr>
              <a:t>is</a:t>
            </a:r>
            <a:r>
              <a:rPr sz="1615" spc="-125" dirty="0">
                <a:solidFill>
                  <a:srgbClr val="334452"/>
                </a:solidFill>
                <a:latin typeface="Times New Roman"/>
                <a:cs typeface="Times New Roman"/>
              </a:rPr>
              <a:t> </a:t>
            </a:r>
            <a:r>
              <a:rPr sz="1660" spc="25" dirty="0">
                <a:solidFill>
                  <a:srgbClr val="334452"/>
                </a:solidFill>
                <a:latin typeface="Times New Roman"/>
                <a:cs typeface="Times New Roman"/>
              </a:rPr>
              <a:t>my</a:t>
            </a:r>
            <a:endParaRPr sz="1660">
              <a:solidFill>
                <a:prstClr val="black"/>
              </a:solidFill>
              <a:latin typeface="Times New Roman"/>
              <a:cs typeface="Times New Roman"/>
            </a:endParaRPr>
          </a:p>
        </p:txBody>
      </p:sp>
      <p:sp>
        <p:nvSpPr>
          <p:cNvPr id="26" name="object 26"/>
          <p:cNvSpPr txBox="1"/>
          <p:nvPr/>
        </p:nvSpPr>
        <p:spPr>
          <a:xfrm>
            <a:off x="2851593" y="3870835"/>
            <a:ext cx="1025595" cy="276723"/>
          </a:xfrm>
          <a:prstGeom prst="rect">
            <a:avLst/>
          </a:prstGeom>
        </p:spPr>
        <p:txBody>
          <a:bodyPr vert="horz" wrap="square" lIns="0" tIns="7220" rIns="0" bIns="0" rtlCol="0">
            <a:spAutoFit/>
          </a:bodyPr>
          <a:lstStyle/>
          <a:p>
            <a:pPr marL="5776" defTabSz="415869" fontAlgn="auto">
              <a:spcBef>
                <a:spcPts val="57"/>
              </a:spcBef>
              <a:spcAft>
                <a:spcPts val="0"/>
              </a:spcAft>
            </a:pPr>
            <a:r>
              <a:rPr sz="1751" b="1" spc="45" dirty="0">
                <a:solidFill>
                  <a:srgbClr val="D67C49"/>
                </a:solidFill>
                <a:latin typeface="Times New Roman"/>
                <a:cs typeface="Times New Roman"/>
              </a:rPr>
              <a:t>university</a:t>
            </a:r>
            <a:endParaRPr sz="1751">
              <a:solidFill>
                <a:prstClr val="black"/>
              </a:solidFill>
              <a:latin typeface="Times New Roman"/>
              <a:cs typeface="Times New Roman"/>
            </a:endParaRPr>
          </a:p>
        </p:txBody>
      </p:sp>
      <p:sp>
        <p:nvSpPr>
          <p:cNvPr id="27" name="object 27"/>
          <p:cNvSpPr txBox="1"/>
          <p:nvPr/>
        </p:nvSpPr>
        <p:spPr>
          <a:xfrm>
            <a:off x="3812493" y="3417358"/>
            <a:ext cx="1333187" cy="210587"/>
          </a:xfrm>
          <a:prstGeom prst="rect">
            <a:avLst/>
          </a:prstGeom>
        </p:spPr>
        <p:txBody>
          <a:bodyPr vert="horz" wrap="square" lIns="0" tIns="7509" rIns="0" bIns="0" rtlCol="0">
            <a:spAutoFit/>
          </a:bodyPr>
          <a:lstStyle/>
          <a:p>
            <a:pPr marL="5776" defTabSz="415869" fontAlgn="auto">
              <a:spcBef>
                <a:spcPts val="59"/>
              </a:spcBef>
              <a:spcAft>
                <a:spcPts val="0"/>
              </a:spcAft>
            </a:pPr>
            <a:r>
              <a:rPr sz="1319" spc="-18" dirty="0">
                <a:solidFill>
                  <a:srgbClr val="77A567"/>
                </a:solidFill>
                <a:latin typeface="Times New Roman"/>
                <a:cs typeface="Times New Roman"/>
              </a:rPr>
              <a:t>Ct1ltt1ral </a:t>
            </a:r>
            <a:r>
              <a:rPr sz="1319" spc="41" dirty="0">
                <a:solidFill>
                  <a:srgbClr val="77A567"/>
                </a:solidFill>
                <a:latin typeface="Times New Roman"/>
                <a:cs typeface="Times New Roman"/>
              </a:rPr>
              <a:t>H</a:t>
            </a:r>
            <a:r>
              <a:rPr sz="1319" spc="41" dirty="0">
                <a:solidFill>
                  <a:srgbClr val="95AE8E"/>
                </a:solidFill>
                <a:latin typeface="Times New Roman"/>
                <a:cs typeface="Times New Roman"/>
              </a:rPr>
              <a:t>e</a:t>
            </a:r>
            <a:r>
              <a:rPr sz="1319" spc="41" dirty="0">
                <a:solidFill>
                  <a:srgbClr val="77A567"/>
                </a:solidFill>
                <a:latin typeface="Times New Roman"/>
                <a:cs typeface="Times New Roman"/>
              </a:rPr>
              <a:t>ri</a:t>
            </a:r>
            <a:r>
              <a:rPr sz="1319" spc="-91" dirty="0">
                <a:solidFill>
                  <a:srgbClr val="77A567"/>
                </a:solidFill>
                <a:latin typeface="Times New Roman"/>
                <a:cs typeface="Times New Roman"/>
              </a:rPr>
              <a:t> </a:t>
            </a:r>
            <a:r>
              <a:rPr sz="1319" spc="55" dirty="0">
                <a:solidFill>
                  <a:srgbClr val="77A567"/>
                </a:solidFill>
                <a:latin typeface="Times New Roman"/>
                <a:cs typeface="Times New Roman"/>
              </a:rPr>
              <a:t>ta</a:t>
            </a:r>
            <a:r>
              <a:rPr sz="1319" spc="55" dirty="0">
                <a:solidFill>
                  <a:srgbClr val="95AE8E"/>
                </a:solidFill>
                <a:latin typeface="Times New Roman"/>
                <a:cs typeface="Times New Roman"/>
              </a:rPr>
              <a:t>ge</a:t>
            </a:r>
            <a:endParaRPr sz="1319">
              <a:solidFill>
                <a:prstClr val="black"/>
              </a:solidFill>
              <a:latin typeface="Times New Roman"/>
              <a:cs typeface="Times New Roman"/>
            </a:endParaRPr>
          </a:p>
        </p:txBody>
      </p:sp>
      <p:sp>
        <p:nvSpPr>
          <p:cNvPr id="28" name="object 28"/>
          <p:cNvSpPr txBox="1"/>
          <p:nvPr/>
        </p:nvSpPr>
        <p:spPr>
          <a:xfrm>
            <a:off x="5025764" y="4108502"/>
            <a:ext cx="325787" cy="121540"/>
          </a:xfrm>
          <a:prstGeom prst="rect">
            <a:avLst/>
          </a:prstGeom>
        </p:spPr>
        <p:txBody>
          <a:bodyPr vert="horz" wrap="square" lIns="0" tIns="6065" rIns="0" bIns="0" rtlCol="0">
            <a:spAutoFit/>
          </a:bodyPr>
          <a:lstStyle/>
          <a:p>
            <a:pPr marL="5776" defTabSz="415869" fontAlgn="auto">
              <a:spcBef>
                <a:spcPts val="48"/>
              </a:spcBef>
              <a:spcAft>
                <a:spcPts val="0"/>
              </a:spcAft>
            </a:pPr>
            <a:r>
              <a:rPr sz="750" spc="-66" dirty="0">
                <a:solidFill>
                  <a:srgbClr val="7B7E85"/>
                </a:solidFill>
                <a:latin typeface="Times New Roman"/>
                <a:cs typeface="Times New Roman"/>
              </a:rPr>
              <a:t>N</a:t>
            </a:r>
            <a:r>
              <a:rPr sz="750" spc="25" dirty="0">
                <a:solidFill>
                  <a:srgbClr val="7B7E85"/>
                </a:solidFill>
                <a:latin typeface="Times New Roman"/>
                <a:cs typeface="Times New Roman"/>
              </a:rPr>
              <a:t>a</a:t>
            </a:r>
            <a:r>
              <a:rPr sz="750" spc="5" dirty="0">
                <a:solidFill>
                  <a:srgbClr val="545960"/>
                </a:solidFill>
                <a:latin typeface="Times New Roman"/>
                <a:cs typeface="Times New Roman"/>
              </a:rPr>
              <a:t>t</a:t>
            </a:r>
            <a:r>
              <a:rPr sz="750" spc="-59" dirty="0">
                <a:solidFill>
                  <a:srgbClr val="545960"/>
                </a:solidFill>
                <a:latin typeface="Times New Roman"/>
                <a:cs typeface="Times New Roman"/>
              </a:rPr>
              <a:t>i</a:t>
            </a:r>
            <a:r>
              <a:rPr sz="750" dirty="0">
                <a:solidFill>
                  <a:srgbClr val="7B7E85"/>
                </a:solidFill>
                <a:latin typeface="Times New Roman"/>
                <a:cs typeface="Times New Roman"/>
              </a:rPr>
              <a:t>on</a:t>
            </a:r>
            <a:r>
              <a:rPr sz="750" spc="-52" dirty="0">
                <a:solidFill>
                  <a:srgbClr val="7B7E85"/>
                </a:solidFill>
                <a:latin typeface="Times New Roman"/>
                <a:cs typeface="Times New Roman"/>
              </a:rPr>
              <a:t>a</a:t>
            </a:r>
            <a:r>
              <a:rPr sz="750" spc="20" dirty="0">
                <a:solidFill>
                  <a:srgbClr val="545960"/>
                </a:solidFill>
                <a:latin typeface="Times New Roman"/>
                <a:cs typeface="Times New Roman"/>
              </a:rPr>
              <a:t>l</a:t>
            </a:r>
            <a:endParaRPr sz="750">
              <a:solidFill>
                <a:prstClr val="black"/>
              </a:solidFill>
              <a:latin typeface="Times New Roman"/>
              <a:cs typeface="Times New Roman"/>
            </a:endParaRPr>
          </a:p>
        </p:txBody>
      </p:sp>
      <p:sp>
        <p:nvSpPr>
          <p:cNvPr id="29" name="object 29"/>
          <p:cNvSpPr txBox="1"/>
          <p:nvPr/>
        </p:nvSpPr>
        <p:spPr>
          <a:xfrm>
            <a:off x="4989187" y="3764295"/>
            <a:ext cx="911801" cy="589275"/>
          </a:xfrm>
          <a:prstGeom prst="rect">
            <a:avLst/>
          </a:prstGeom>
        </p:spPr>
        <p:txBody>
          <a:bodyPr vert="horz" wrap="square" lIns="0" tIns="6932" rIns="0" bIns="0" rtlCol="0">
            <a:spAutoFit/>
          </a:bodyPr>
          <a:lstStyle/>
          <a:p>
            <a:pPr marL="5776" defTabSz="415869" fontAlgn="auto">
              <a:spcBef>
                <a:spcPts val="55"/>
              </a:spcBef>
              <a:spcAft>
                <a:spcPts val="0"/>
              </a:spcAft>
            </a:pPr>
            <a:r>
              <a:rPr sz="1001" spc="16" dirty="0">
                <a:solidFill>
                  <a:srgbClr val="CA8762"/>
                </a:solidFill>
                <a:latin typeface="Times New Roman"/>
                <a:cs typeface="Times New Roman"/>
              </a:rPr>
              <a:t>Econo1nic</a:t>
            </a:r>
            <a:endParaRPr sz="1001">
              <a:solidFill>
                <a:prstClr val="black"/>
              </a:solidFill>
              <a:latin typeface="Times New Roman"/>
              <a:cs typeface="Times New Roman"/>
            </a:endParaRPr>
          </a:p>
          <a:p>
            <a:pPr marL="153352" defTabSz="415869" fontAlgn="auto">
              <a:spcBef>
                <a:spcPts val="43"/>
              </a:spcBef>
              <a:spcAft>
                <a:spcPts val="0"/>
              </a:spcAft>
            </a:pPr>
            <a:r>
              <a:rPr sz="1092" spc="-11" dirty="0">
                <a:solidFill>
                  <a:srgbClr val="CA8762"/>
                </a:solidFill>
                <a:latin typeface="Times New Roman"/>
                <a:cs typeface="Times New Roman"/>
              </a:rPr>
              <a:t>Prosperi</a:t>
            </a:r>
            <a:r>
              <a:rPr sz="1092" spc="-11" dirty="0">
                <a:solidFill>
                  <a:srgbClr val="D67C49"/>
                </a:solidFill>
                <a:latin typeface="Times New Roman"/>
                <a:cs typeface="Times New Roman"/>
              </a:rPr>
              <a:t>t</a:t>
            </a:r>
            <a:r>
              <a:rPr sz="1092" spc="-11" dirty="0">
                <a:solidFill>
                  <a:srgbClr val="A7A5A3"/>
                </a:solidFill>
                <a:latin typeface="Times New Roman"/>
                <a:cs typeface="Times New Roman"/>
              </a:rPr>
              <a:t>.</a:t>
            </a:r>
            <a:endParaRPr sz="1092">
              <a:solidFill>
                <a:prstClr val="black"/>
              </a:solidFill>
              <a:latin typeface="Times New Roman"/>
              <a:cs typeface="Times New Roman"/>
            </a:endParaRPr>
          </a:p>
          <a:p>
            <a:pPr marL="219198" defTabSz="415869" fontAlgn="auto">
              <a:spcBef>
                <a:spcPts val="150"/>
              </a:spcBef>
              <a:spcAft>
                <a:spcPts val="0"/>
              </a:spcAft>
              <a:tabLst>
                <a:tab pos="778021" algn="l"/>
              </a:tabLst>
            </a:pPr>
            <a:r>
              <a:rPr sz="1524" b="1" i="1" spc="-111" dirty="0">
                <a:solidFill>
                  <a:srgbClr val="979593"/>
                </a:solidFill>
                <a:latin typeface="Arial"/>
                <a:cs typeface="Arial"/>
              </a:rPr>
              <a:t>(f</a:t>
            </a:r>
            <a:r>
              <a:rPr sz="1524" b="1" i="1" spc="-220" dirty="0">
                <a:solidFill>
                  <a:srgbClr val="979593"/>
                </a:solidFill>
                <a:latin typeface="Arial"/>
                <a:cs typeface="Arial"/>
              </a:rPr>
              <a:t> </a:t>
            </a:r>
            <a:r>
              <a:rPr sz="682" spc="20" dirty="0">
                <a:solidFill>
                  <a:srgbClr val="7B7E85"/>
                </a:solidFill>
                <a:latin typeface="Times New Roman"/>
                <a:cs typeface="Times New Roman"/>
              </a:rPr>
              <a:t>vereignt}</a:t>
            </a:r>
            <a:r>
              <a:rPr sz="682" dirty="0">
                <a:solidFill>
                  <a:srgbClr val="7B7E85"/>
                </a:solidFill>
                <a:latin typeface="Times New Roman"/>
                <a:cs typeface="Times New Roman"/>
              </a:rPr>
              <a:t>	</a:t>
            </a:r>
            <a:r>
              <a:rPr sz="1023" b="1" spc="-45" dirty="0">
                <a:solidFill>
                  <a:srgbClr val="7B7E85"/>
                </a:solidFill>
                <a:latin typeface="Arial"/>
                <a:cs typeface="Arial"/>
              </a:rPr>
              <a:t>j,_</a:t>
            </a:r>
            <a:endParaRPr sz="1023">
              <a:solidFill>
                <a:prstClr val="black"/>
              </a:solidFill>
              <a:latin typeface="Arial"/>
              <a:cs typeface="Arial"/>
            </a:endParaRPr>
          </a:p>
        </p:txBody>
      </p:sp>
      <p:sp>
        <p:nvSpPr>
          <p:cNvPr id="30" name="object 30"/>
          <p:cNvSpPr txBox="1"/>
          <p:nvPr/>
        </p:nvSpPr>
        <p:spPr>
          <a:xfrm>
            <a:off x="5113345" y="4436317"/>
            <a:ext cx="248095" cy="108145"/>
          </a:xfrm>
          <a:prstGeom prst="rect">
            <a:avLst/>
          </a:prstGeom>
        </p:spPr>
        <p:txBody>
          <a:bodyPr vert="horz" wrap="square" lIns="0" tIns="6642" rIns="0" bIns="0" rtlCol="0">
            <a:spAutoFit/>
          </a:bodyPr>
          <a:lstStyle/>
          <a:p>
            <a:pPr marL="5776" defTabSz="415869" fontAlgn="auto">
              <a:spcBef>
                <a:spcPts val="52"/>
              </a:spcBef>
              <a:spcAft>
                <a:spcPts val="0"/>
              </a:spcAft>
              <a:tabLst>
                <a:tab pos="97325" algn="l"/>
              </a:tabLst>
            </a:pPr>
            <a:r>
              <a:rPr sz="659" i="1" spc="-25" dirty="0">
                <a:solidFill>
                  <a:srgbClr val="85775B"/>
                </a:solidFill>
                <a:latin typeface="Arial"/>
                <a:cs typeface="Arial"/>
              </a:rPr>
              <a:t>-	</a:t>
            </a:r>
            <a:r>
              <a:rPr sz="659" i="1" spc="-23" dirty="0">
                <a:solidFill>
                  <a:srgbClr val="85775B"/>
                </a:solidFill>
                <a:latin typeface="Arial"/>
                <a:cs typeface="Arial"/>
              </a:rPr>
              <a:t>I.:</a:t>
            </a:r>
            <a:r>
              <a:rPr sz="659" i="1" spc="73" dirty="0">
                <a:solidFill>
                  <a:srgbClr val="85775B"/>
                </a:solidFill>
                <a:latin typeface="Arial"/>
                <a:cs typeface="Arial"/>
              </a:rPr>
              <a:t> </a:t>
            </a:r>
            <a:r>
              <a:rPr sz="659" i="1" spc="-23" dirty="0">
                <a:solidFill>
                  <a:srgbClr val="A89A82"/>
                </a:solidFill>
                <a:latin typeface="Arial"/>
                <a:cs typeface="Arial"/>
              </a:rPr>
              <a:t>-.</a:t>
            </a:r>
            <a:endParaRPr sz="659">
              <a:solidFill>
                <a:prstClr val="black"/>
              </a:solidFill>
              <a:latin typeface="Arial"/>
              <a:cs typeface="Arial"/>
            </a:endParaRPr>
          </a:p>
        </p:txBody>
      </p:sp>
      <p:sp>
        <p:nvSpPr>
          <p:cNvPr id="31" name="object 31"/>
          <p:cNvSpPr txBox="1"/>
          <p:nvPr/>
        </p:nvSpPr>
        <p:spPr>
          <a:xfrm>
            <a:off x="5776100" y="3605851"/>
            <a:ext cx="1066319" cy="260704"/>
          </a:xfrm>
          <a:prstGeom prst="rect">
            <a:avLst/>
          </a:prstGeom>
        </p:spPr>
        <p:txBody>
          <a:bodyPr vert="horz" wrap="square" lIns="0" tIns="5199" rIns="0" bIns="0" rtlCol="0">
            <a:spAutoFit/>
          </a:bodyPr>
          <a:lstStyle/>
          <a:p>
            <a:pPr marL="5776" defTabSz="415869" fontAlgn="auto">
              <a:spcBef>
                <a:spcPts val="41"/>
              </a:spcBef>
              <a:spcAft>
                <a:spcPts val="0"/>
              </a:spcAft>
              <a:tabLst>
                <a:tab pos="238836" algn="l"/>
              </a:tabLst>
            </a:pPr>
            <a:r>
              <a:rPr sz="1342" spc="-43" dirty="0">
                <a:solidFill>
                  <a:srgbClr val="676B72"/>
                </a:solidFill>
                <a:latin typeface="Times New Roman"/>
                <a:cs typeface="Times New Roman"/>
              </a:rPr>
              <a:t>.!.	</a:t>
            </a:r>
            <a:r>
              <a:rPr sz="1660" spc="-91" dirty="0">
                <a:solidFill>
                  <a:srgbClr val="77A567"/>
                </a:solidFill>
                <a:latin typeface="Times New Roman"/>
                <a:cs typeface="Times New Roman"/>
              </a:rPr>
              <a:t>1..Jarmony</a:t>
            </a:r>
            <a:endParaRPr sz="1660">
              <a:solidFill>
                <a:prstClr val="black"/>
              </a:solidFill>
              <a:latin typeface="Times New Roman"/>
              <a:cs typeface="Times New Roman"/>
            </a:endParaRPr>
          </a:p>
        </p:txBody>
      </p:sp>
      <p:sp>
        <p:nvSpPr>
          <p:cNvPr id="32" name="object 32"/>
          <p:cNvSpPr txBox="1"/>
          <p:nvPr/>
        </p:nvSpPr>
        <p:spPr>
          <a:xfrm>
            <a:off x="5099591" y="4804563"/>
            <a:ext cx="865590" cy="285903"/>
          </a:xfrm>
          <a:prstGeom prst="rect">
            <a:avLst/>
          </a:prstGeom>
        </p:spPr>
        <p:txBody>
          <a:bodyPr vert="horz" wrap="square" lIns="0" tIns="14152" rIns="0" bIns="0" rtlCol="0">
            <a:spAutoFit/>
          </a:bodyPr>
          <a:lstStyle/>
          <a:p>
            <a:pPr marL="5776" defTabSz="415869" fontAlgn="auto">
              <a:spcBef>
                <a:spcPts val="111"/>
              </a:spcBef>
              <a:spcAft>
                <a:spcPts val="0"/>
              </a:spcAft>
            </a:pPr>
            <a:r>
              <a:rPr sz="841" u="sng" spc="25" dirty="0">
                <a:solidFill>
                  <a:srgbClr val="95AE8E"/>
                </a:solidFill>
                <a:uFill>
                  <a:solidFill>
                    <a:srgbClr val="95AE8E"/>
                  </a:solidFill>
                </a:uFill>
                <a:latin typeface="Arial"/>
                <a:cs typeface="Arial"/>
              </a:rPr>
              <a:t>Wi</a:t>
            </a:r>
            <a:r>
              <a:rPr sz="841" u="sng" spc="25" dirty="0">
                <a:solidFill>
                  <a:srgbClr val="77A567"/>
                </a:solidFill>
                <a:uFill>
                  <a:solidFill>
                    <a:srgbClr val="95AE8E"/>
                  </a:solidFill>
                </a:uFill>
                <a:latin typeface="Arial"/>
                <a:cs typeface="Arial"/>
              </a:rPr>
              <a:t>l</a:t>
            </a:r>
            <a:r>
              <a:rPr sz="841" u="sng" spc="25" dirty="0">
                <a:solidFill>
                  <a:srgbClr val="95AE8E"/>
                </a:solidFill>
                <a:uFill>
                  <a:solidFill>
                    <a:srgbClr val="95AE8E"/>
                  </a:solidFill>
                </a:uFill>
                <a:latin typeface="Arial"/>
                <a:cs typeface="Arial"/>
              </a:rPr>
              <a:t>d</a:t>
            </a:r>
            <a:r>
              <a:rPr sz="841" u="sng" spc="25" dirty="0">
                <a:solidFill>
                  <a:srgbClr val="77A567"/>
                </a:solidFill>
                <a:uFill>
                  <a:solidFill>
                    <a:srgbClr val="95AE8E"/>
                  </a:solidFill>
                </a:uFill>
                <a:latin typeface="Arial"/>
                <a:cs typeface="Arial"/>
              </a:rPr>
              <a:t>l</a:t>
            </a:r>
            <a:r>
              <a:rPr sz="841" u="sng" spc="25" dirty="0">
                <a:solidFill>
                  <a:srgbClr val="95AE8E"/>
                </a:solidFill>
                <a:uFill>
                  <a:solidFill>
                    <a:srgbClr val="95AE8E"/>
                  </a:solidFill>
                </a:uFill>
                <a:latin typeface="Arial"/>
                <a:cs typeface="Arial"/>
              </a:rPr>
              <a:t>i</a:t>
            </a:r>
            <a:r>
              <a:rPr sz="841" u="sng" spc="-77" dirty="0">
                <a:solidFill>
                  <a:srgbClr val="95AE8E"/>
                </a:solidFill>
                <a:uFill>
                  <a:solidFill>
                    <a:srgbClr val="95AE8E"/>
                  </a:solidFill>
                </a:uFill>
                <a:latin typeface="Arial"/>
                <a:cs typeface="Arial"/>
              </a:rPr>
              <a:t> </a:t>
            </a:r>
            <a:r>
              <a:rPr sz="819" u="sng" spc="9" dirty="0">
                <a:solidFill>
                  <a:srgbClr val="95AE8E"/>
                </a:solidFill>
                <a:uFill>
                  <a:solidFill>
                    <a:srgbClr val="95AE8E"/>
                  </a:solidFill>
                </a:uFill>
                <a:latin typeface="Arial"/>
                <a:cs typeface="Arial"/>
              </a:rPr>
              <a:t>fl!</a:t>
            </a:r>
            <a:endParaRPr sz="819">
              <a:solidFill>
                <a:prstClr val="black"/>
              </a:solidFill>
              <a:latin typeface="Arial"/>
              <a:cs typeface="Arial"/>
            </a:endParaRPr>
          </a:p>
          <a:p>
            <a:pPr marL="259341" defTabSz="415869" fontAlgn="auto">
              <a:spcBef>
                <a:spcPts val="66"/>
              </a:spcBef>
              <a:spcAft>
                <a:spcPts val="0"/>
              </a:spcAft>
            </a:pPr>
            <a:r>
              <a:rPr sz="841" spc="18" dirty="0">
                <a:solidFill>
                  <a:srgbClr val="95AE8E"/>
                </a:solidFill>
                <a:latin typeface="Times New Roman"/>
                <a:cs typeface="Times New Roman"/>
              </a:rPr>
              <a:t>Conscrvalion</a:t>
            </a:r>
            <a:endParaRPr sz="841">
              <a:solidFill>
                <a:prstClr val="black"/>
              </a:solidFill>
              <a:latin typeface="Times New Roman"/>
              <a:cs typeface="Times New Roman"/>
            </a:endParaRPr>
          </a:p>
        </p:txBody>
      </p:sp>
      <p:sp>
        <p:nvSpPr>
          <p:cNvPr id="33" name="object 33"/>
          <p:cNvSpPr txBox="1"/>
          <p:nvPr/>
        </p:nvSpPr>
        <p:spPr>
          <a:xfrm>
            <a:off x="6314241" y="4094843"/>
            <a:ext cx="574172" cy="203762"/>
          </a:xfrm>
          <a:prstGeom prst="rect">
            <a:avLst/>
          </a:prstGeom>
        </p:spPr>
        <p:txBody>
          <a:bodyPr vert="horz" wrap="square" lIns="0" tIns="7798" rIns="0" bIns="0" rtlCol="0">
            <a:spAutoFit/>
          </a:bodyPr>
          <a:lstStyle/>
          <a:p>
            <a:pPr marL="5776" defTabSz="415869" fontAlgn="auto">
              <a:spcBef>
                <a:spcPts val="61"/>
              </a:spcBef>
              <a:spcAft>
                <a:spcPts val="0"/>
              </a:spcAft>
            </a:pPr>
            <a:r>
              <a:rPr sz="1273" spc="-98" dirty="0">
                <a:solidFill>
                  <a:srgbClr val="CA8762"/>
                </a:solidFill>
                <a:latin typeface="Times New Roman"/>
                <a:cs typeface="Times New Roman"/>
              </a:rPr>
              <a:t>EtJUc.llity</a:t>
            </a:r>
            <a:endParaRPr sz="1273">
              <a:solidFill>
                <a:prstClr val="black"/>
              </a:solidFill>
              <a:latin typeface="Times New Roman"/>
              <a:cs typeface="Times New Roman"/>
            </a:endParaRPr>
          </a:p>
        </p:txBody>
      </p:sp>
      <p:sp>
        <p:nvSpPr>
          <p:cNvPr id="34" name="object 34"/>
          <p:cNvSpPr txBox="1"/>
          <p:nvPr/>
        </p:nvSpPr>
        <p:spPr>
          <a:xfrm>
            <a:off x="7076687" y="3794345"/>
            <a:ext cx="452868" cy="157781"/>
          </a:xfrm>
          <a:prstGeom prst="rect">
            <a:avLst/>
          </a:prstGeom>
        </p:spPr>
        <p:txBody>
          <a:bodyPr vert="horz" wrap="square" lIns="0" tIns="7220" rIns="0" bIns="0" rtlCol="0">
            <a:spAutoFit/>
          </a:bodyPr>
          <a:lstStyle/>
          <a:p>
            <a:pPr marL="5776" defTabSz="415869" fontAlgn="auto">
              <a:spcBef>
                <a:spcPts val="57"/>
              </a:spcBef>
              <a:spcAft>
                <a:spcPts val="0"/>
              </a:spcAft>
            </a:pPr>
            <a:r>
              <a:rPr sz="978" u="sng" spc="20" dirty="0">
                <a:solidFill>
                  <a:srgbClr val="95AE8E"/>
                </a:solidFill>
                <a:uFill>
                  <a:solidFill>
                    <a:srgbClr val="95AE8E"/>
                  </a:solidFill>
                </a:uFill>
                <a:latin typeface="Times New Roman"/>
                <a:cs typeface="Times New Roman"/>
              </a:rPr>
              <a:t>Courage</a:t>
            </a:r>
            <a:endParaRPr sz="978">
              <a:solidFill>
                <a:prstClr val="black"/>
              </a:solidFill>
              <a:latin typeface="Times New Roman"/>
              <a:cs typeface="Times New Roman"/>
            </a:endParaRPr>
          </a:p>
        </p:txBody>
      </p:sp>
      <p:sp>
        <p:nvSpPr>
          <p:cNvPr id="35" name="object 35"/>
          <p:cNvSpPr txBox="1"/>
          <p:nvPr/>
        </p:nvSpPr>
        <p:spPr>
          <a:xfrm>
            <a:off x="6673562" y="4460903"/>
            <a:ext cx="624426" cy="268314"/>
          </a:xfrm>
          <a:prstGeom prst="rect">
            <a:avLst/>
          </a:prstGeom>
        </p:spPr>
        <p:txBody>
          <a:bodyPr vert="horz" wrap="square" lIns="0" tIns="289" rIns="0" bIns="0" rtlCol="0">
            <a:spAutoFit/>
          </a:bodyPr>
          <a:lstStyle/>
          <a:p>
            <a:pPr marL="5776" marR="2310" indent="231616" defTabSz="415869" fontAlgn="auto">
              <a:lnSpc>
                <a:spcPct val="103699"/>
              </a:lnSpc>
              <a:spcBef>
                <a:spcPts val="2"/>
              </a:spcBef>
              <a:spcAft>
                <a:spcPts val="0"/>
              </a:spcAft>
            </a:pPr>
            <a:r>
              <a:rPr sz="864" spc="11" dirty="0">
                <a:solidFill>
                  <a:srgbClr val="545960"/>
                </a:solidFill>
                <a:latin typeface="Times New Roman"/>
                <a:cs typeface="Times New Roman"/>
              </a:rPr>
              <a:t>Wildlife  </a:t>
            </a:r>
            <a:r>
              <a:rPr sz="864" spc="9" dirty="0">
                <a:solidFill>
                  <a:srgbClr val="545960"/>
                </a:solidFill>
                <a:latin typeface="Times New Roman"/>
                <a:cs typeface="Times New Roman"/>
              </a:rPr>
              <a:t>Conservation</a:t>
            </a:r>
            <a:endParaRPr sz="864">
              <a:solidFill>
                <a:prstClr val="black"/>
              </a:solidFill>
              <a:latin typeface="Times New Roman"/>
              <a:cs typeface="Times New Roman"/>
            </a:endParaRPr>
          </a:p>
        </p:txBody>
      </p:sp>
      <p:sp>
        <p:nvSpPr>
          <p:cNvPr id="36" name="object 36"/>
          <p:cNvSpPr txBox="1"/>
          <p:nvPr/>
        </p:nvSpPr>
        <p:spPr>
          <a:xfrm>
            <a:off x="7948367" y="4058393"/>
            <a:ext cx="137189" cy="471491"/>
          </a:xfrm>
          <a:prstGeom prst="rect">
            <a:avLst/>
          </a:prstGeom>
          <a:solidFill>
            <a:srgbClr val="E6E4E4"/>
          </a:solidFill>
        </p:spPr>
        <p:txBody>
          <a:bodyPr vert="horz" wrap="square" lIns="0" tIns="16462" rIns="0" bIns="0" rtlCol="0">
            <a:spAutoFit/>
          </a:bodyPr>
          <a:lstStyle/>
          <a:p>
            <a:pPr defTabSz="415869" fontAlgn="auto">
              <a:spcBef>
                <a:spcPts val="129"/>
              </a:spcBef>
              <a:spcAft>
                <a:spcPts val="0"/>
              </a:spcAft>
            </a:pPr>
            <a:r>
              <a:rPr sz="2956" spc="41" dirty="0">
                <a:solidFill>
                  <a:srgbClr val="C8C3B5"/>
                </a:solidFill>
                <a:latin typeface="Arial"/>
                <a:cs typeface="Arial"/>
              </a:rPr>
              <a:t>-</a:t>
            </a:r>
            <a:endParaRPr sz="2956">
              <a:solidFill>
                <a:prstClr val="black"/>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9FD17-B7DD-416F-BDE9-44E6663DA4AF}"/>
              </a:ext>
            </a:extLst>
          </p:cNvPr>
          <p:cNvSpPr txBox="1"/>
          <p:nvPr/>
        </p:nvSpPr>
        <p:spPr>
          <a:xfrm>
            <a:off x="228600" y="1600200"/>
            <a:ext cx="8305800" cy="4154984"/>
          </a:xfrm>
          <a:prstGeom prst="rect">
            <a:avLst/>
          </a:prstGeom>
          <a:noFill/>
        </p:spPr>
        <p:txBody>
          <a:bodyPr wrap="square" rtlCol="0">
            <a:spAutoFit/>
          </a:bodyPr>
          <a:lstStyle/>
          <a:p>
            <a:pPr algn="ctr"/>
            <a:r>
              <a:rPr lang="en-IN" sz="4400" b="1" dirty="0">
                <a:solidFill>
                  <a:schemeClr val="bg1"/>
                </a:solidFill>
                <a:latin typeface="Palatino Linotype" panose="02040502050505030304" pitchFamily="18" charset="0"/>
              </a:rPr>
              <a:t>In spite of the great differences between these three sites, once the shop locations were under control, the basic steps in developing their museum shops were the same. </a:t>
            </a:r>
          </a:p>
        </p:txBody>
      </p:sp>
    </p:spTree>
    <p:extLst>
      <p:ext uri="{BB962C8B-B14F-4D97-AF65-F5344CB8AC3E}">
        <p14:creationId xmlns:p14="http://schemas.microsoft.com/office/powerpoint/2010/main" val="12031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 name="TextBox 2"/>
          <p:cNvSpPr txBox="1"/>
          <p:nvPr/>
        </p:nvSpPr>
        <p:spPr>
          <a:xfrm>
            <a:off x="228600" y="304800"/>
            <a:ext cx="8686800" cy="5632311"/>
          </a:xfrm>
          <a:prstGeom prst="rect">
            <a:avLst/>
          </a:prstGeom>
          <a:noFill/>
        </p:spPr>
        <p:txBody>
          <a:bodyPr wrap="square" rtlCol="0">
            <a:spAutoFit/>
          </a:bodyPr>
          <a:lstStyle/>
          <a:p>
            <a:pPr algn="ctr"/>
            <a:r>
              <a:rPr lang="en-US" sz="5400" b="1" dirty="0">
                <a:solidFill>
                  <a:srgbClr val="000099"/>
                </a:solidFill>
                <a:latin typeface="Palatino Linotype" pitchFamily="18" charset="0"/>
              </a:rPr>
              <a:t>FIRST STEP: </a:t>
            </a:r>
          </a:p>
          <a:p>
            <a:pPr algn="ctr"/>
            <a:endParaRPr lang="en-US" sz="5400" b="1" dirty="0">
              <a:solidFill>
                <a:srgbClr val="000099"/>
              </a:solidFill>
              <a:latin typeface="Palatino Linotype" pitchFamily="18" charset="0"/>
            </a:endParaRPr>
          </a:p>
          <a:p>
            <a:pPr algn="ctr"/>
            <a:r>
              <a:rPr lang="en-US" sz="5400" b="1" dirty="0">
                <a:solidFill>
                  <a:srgbClr val="000099"/>
                </a:solidFill>
                <a:latin typeface="Palatino Linotype" pitchFamily="18" charset="0"/>
              </a:rPr>
              <a:t>Develop a strong  logo/brand image</a:t>
            </a:r>
          </a:p>
          <a:p>
            <a:pPr algn="ctr"/>
            <a:r>
              <a:rPr lang="en-US" sz="5400" b="1" dirty="0">
                <a:solidFill>
                  <a:srgbClr val="000099"/>
                </a:solidFill>
                <a:latin typeface="Palatino Linotype" pitchFamily="18" charset="0"/>
              </a:rPr>
              <a:t>that relates to the monument or museum.  </a:t>
            </a:r>
          </a:p>
          <a:p>
            <a:pPr algn="ctr"/>
            <a:endParaRPr lang="en-IN" sz="3600" b="1" dirty="0">
              <a:solidFill>
                <a:schemeClr val="tx2"/>
              </a:solidFill>
              <a:latin typeface="Palatino Linotype"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1746" name="Picture 2" descr="E:\Cheel scan 1.JPG"/>
          <p:cNvPicPr>
            <a:picLocks noChangeAspect="1" noChangeArrowheads="1"/>
          </p:cNvPicPr>
          <p:nvPr/>
        </p:nvPicPr>
        <p:blipFill rotWithShape="1">
          <a:blip r:embed="rId2" cstate="email"/>
          <a:srcRect l="29050" t="15592" r="24394"/>
          <a:stretch/>
        </p:blipFill>
        <p:spPr bwMode="auto">
          <a:xfrm>
            <a:off x="3048000" y="1981200"/>
            <a:ext cx="3048000" cy="4499647"/>
          </a:xfrm>
          <a:prstGeom prst="rect">
            <a:avLst/>
          </a:prstGeom>
          <a:solidFill>
            <a:schemeClr val="accent1">
              <a:lumMod val="75000"/>
            </a:schemeClr>
          </a:solidFill>
          <a:ln w="57150">
            <a:solidFill>
              <a:schemeClr val="tx1"/>
            </a:solidFill>
            <a:miter lim="800000"/>
            <a:headEnd/>
            <a:tailEnd/>
          </a:ln>
        </p:spPr>
      </p:pic>
      <p:sp>
        <p:nvSpPr>
          <p:cNvPr id="3" name="TextBox 2"/>
          <p:cNvSpPr txBox="1"/>
          <p:nvPr/>
        </p:nvSpPr>
        <p:spPr>
          <a:xfrm>
            <a:off x="533400" y="266776"/>
            <a:ext cx="8382000" cy="1384995"/>
          </a:xfrm>
          <a:prstGeom prst="rect">
            <a:avLst/>
          </a:prstGeom>
          <a:noFill/>
        </p:spPr>
        <p:txBody>
          <a:bodyPr wrap="square" rtlCol="0">
            <a:spAutoFit/>
          </a:bodyPr>
          <a:lstStyle/>
          <a:p>
            <a:pPr algn="ctr"/>
            <a:r>
              <a:rPr lang="en-IN" sz="2800" b="1" dirty="0">
                <a:solidFill>
                  <a:srgbClr val="000066"/>
                </a:solidFill>
                <a:latin typeface="Palatino Linotype" pitchFamily="18" charset="0"/>
              </a:rPr>
              <a:t>In Jodhpur, this </a:t>
            </a:r>
            <a:r>
              <a:rPr lang="en-IN" sz="2800" b="1" dirty="0" err="1">
                <a:solidFill>
                  <a:srgbClr val="000066"/>
                </a:solidFill>
                <a:latin typeface="Palatino Linotype" pitchFamily="18" charset="0"/>
              </a:rPr>
              <a:t>centered</a:t>
            </a:r>
            <a:r>
              <a:rPr lang="en-IN" sz="2800" b="1" dirty="0">
                <a:solidFill>
                  <a:srgbClr val="000066"/>
                </a:solidFill>
                <a:latin typeface="Palatino Linotype" pitchFamily="18" charset="0"/>
              </a:rPr>
              <a:t> on the “cheel”</a:t>
            </a:r>
          </a:p>
          <a:p>
            <a:pPr algn="ctr"/>
            <a:r>
              <a:rPr lang="en-IN" sz="2800" b="1" dirty="0">
                <a:solidFill>
                  <a:srgbClr val="000066"/>
                </a:solidFill>
                <a:latin typeface="Palatino Linotype" pitchFamily="18" charset="0"/>
              </a:rPr>
              <a:t> (pariah kite), a bird with strong historic and symbolic importance in Mehrangarh Fort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email"/>
          <a:srcRect/>
          <a:stretch>
            <a:fillRect/>
          </a:stretch>
        </p:blipFill>
        <p:spPr bwMode="auto">
          <a:xfrm>
            <a:off x="857224" y="571480"/>
            <a:ext cx="3563126" cy="5400000"/>
          </a:xfrm>
          <a:prstGeom prst="rect">
            <a:avLst/>
          </a:prstGeom>
          <a:noFill/>
          <a:ln w="9525">
            <a:noFill/>
            <a:miter lim="800000"/>
            <a:headEnd/>
            <a:tailEnd/>
          </a:ln>
          <a:effectLst/>
        </p:spPr>
      </p:pic>
      <p:sp>
        <p:nvSpPr>
          <p:cNvPr id="3" name="TextBox 2"/>
          <p:cNvSpPr txBox="1"/>
          <p:nvPr/>
        </p:nvSpPr>
        <p:spPr>
          <a:xfrm>
            <a:off x="5214942" y="1124744"/>
            <a:ext cx="3000396" cy="4524315"/>
          </a:xfrm>
          <a:prstGeom prst="rect">
            <a:avLst/>
          </a:prstGeom>
          <a:noFill/>
        </p:spPr>
        <p:txBody>
          <a:bodyPr wrap="square" rtlCol="0">
            <a:spAutoFit/>
          </a:bodyPr>
          <a:lstStyle/>
          <a:p>
            <a:pPr algn="ctr"/>
            <a:r>
              <a:rPr lang="en-US" sz="3200" b="1" dirty="0">
                <a:latin typeface="Palatino Linotype" pitchFamily="18" charset="0"/>
              </a:rPr>
              <a:t>If the logo image is strong enough, and identifies with the institution, it can also be used for product design</a:t>
            </a:r>
            <a:endParaRPr lang="en-IN" sz="3200" b="1" dirty="0">
              <a:latin typeface="Palatino Linotype"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122" name="Picture 2" descr="D:\MMT WEBSITE PRODUCT PHOTOS\DSC_0189.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07202" y="980728"/>
            <a:ext cx="1582234" cy="230835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MMT WEBSITE PRODUCT PHOTOS\DSC_021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419872" y="1088195"/>
            <a:ext cx="2438420" cy="11226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MMT WEBSITE PRODUCT PHOTOS\DSC_0260.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96980" y="3607288"/>
            <a:ext cx="2411328" cy="262655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MMT WEBSITE PRODUCT PHOTOS\DSC_0308.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923928" y="2708920"/>
            <a:ext cx="2106778" cy="2077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6" cstate="email"/>
          <a:srcRect/>
          <a:stretch/>
        </p:blipFill>
        <p:spPr bwMode="auto">
          <a:xfrm>
            <a:off x="6372201" y="552832"/>
            <a:ext cx="2323519" cy="1688993"/>
          </a:xfrm>
          <a:prstGeom prst="rect">
            <a:avLst/>
          </a:prstGeom>
          <a:noFill/>
          <a:ln w="9525">
            <a:noFill/>
            <a:miter lim="800000"/>
            <a:headEnd/>
            <a:tailEnd/>
          </a:ln>
          <a:effectLst/>
        </p:spPr>
      </p:pic>
      <p:pic>
        <p:nvPicPr>
          <p:cNvPr id="7" name="Picture 6"/>
          <p:cNvPicPr>
            <a:picLocks noChangeAspect="1" noChangeArrowheads="1"/>
          </p:cNvPicPr>
          <p:nvPr/>
        </p:nvPicPr>
        <p:blipFill rotWithShape="1">
          <a:blip r:embed="rId7" cstate="email"/>
          <a:srcRect/>
          <a:stretch/>
        </p:blipFill>
        <p:spPr bwMode="auto">
          <a:xfrm>
            <a:off x="6372201" y="2476576"/>
            <a:ext cx="2414756" cy="1625013"/>
          </a:xfrm>
          <a:prstGeom prst="rect">
            <a:avLst/>
          </a:prstGeom>
          <a:noFill/>
          <a:ln w="9525">
            <a:noFill/>
            <a:miter lim="800000"/>
            <a:headEnd/>
            <a:tailEnd/>
          </a:ln>
          <a:effectLst/>
        </p:spPr>
      </p:pic>
      <p:pic>
        <p:nvPicPr>
          <p:cNvPr id="8" name="Picture 7"/>
          <p:cNvPicPr>
            <a:picLocks noChangeAspect="1" noChangeArrowheads="1"/>
          </p:cNvPicPr>
          <p:nvPr/>
        </p:nvPicPr>
        <p:blipFill rotWithShape="1">
          <a:blip r:embed="rId8" cstate="email"/>
          <a:srcRect/>
          <a:stretch/>
        </p:blipFill>
        <p:spPr bwMode="auto">
          <a:xfrm>
            <a:off x="6372201" y="4427169"/>
            <a:ext cx="2414756" cy="1556927"/>
          </a:xfrm>
          <a:prstGeom prst="rect">
            <a:avLst/>
          </a:prstGeom>
          <a:noFill/>
          <a:ln w="9525">
            <a:noFill/>
            <a:miter lim="800000"/>
            <a:headEnd/>
            <a:tailEnd/>
          </a:ln>
          <a:effectLst/>
        </p:spPr>
      </p:pic>
    </p:spTree>
    <p:extLst>
      <p:ext uri="{BB962C8B-B14F-4D97-AF65-F5344CB8AC3E}">
        <p14:creationId xmlns:p14="http://schemas.microsoft.com/office/powerpoint/2010/main" val="158339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1A4006-CF9A-49AA-8504-3CC672604006}"/>
              </a:ext>
            </a:extLst>
          </p:cNvPr>
          <p:cNvSpPr txBox="1"/>
          <p:nvPr/>
        </p:nvSpPr>
        <p:spPr>
          <a:xfrm>
            <a:off x="4114800" y="2971800"/>
            <a:ext cx="914400" cy="914400"/>
          </a:xfrm>
          <a:prstGeom prst="rect">
            <a:avLst/>
          </a:prstGeom>
          <a:noFill/>
        </p:spPr>
        <p:txBody>
          <a:bodyPr wrap="square" rtlCol="0">
            <a:spAutoFit/>
          </a:bodyPr>
          <a:lstStyle/>
          <a:p>
            <a:endParaRPr lang="en-IN" dirty="0"/>
          </a:p>
        </p:txBody>
      </p:sp>
      <p:sp>
        <p:nvSpPr>
          <p:cNvPr id="6" name="TextBox 5">
            <a:extLst>
              <a:ext uri="{FF2B5EF4-FFF2-40B4-BE49-F238E27FC236}">
                <a16:creationId xmlns:a16="http://schemas.microsoft.com/office/drawing/2014/main" id="{E5E47076-5AA7-4F68-9DA2-68CBF7653209}"/>
              </a:ext>
            </a:extLst>
          </p:cNvPr>
          <p:cNvSpPr txBox="1"/>
          <p:nvPr/>
        </p:nvSpPr>
        <p:spPr>
          <a:xfrm>
            <a:off x="457200" y="543154"/>
            <a:ext cx="7924800" cy="2677656"/>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 </a:t>
            </a:r>
          </a:p>
          <a:p>
            <a:pPr algn="ctr"/>
            <a:r>
              <a:rPr lang="en-IN" b="1" dirty="0">
                <a:solidFill>
                  <a:schemeClr val="bg1"/>
                </a:solidFill>
                <a:latin typeface="Palatino Linotype" panose="02040502050505030304" pitchFamily="18" charset="0"/>
              </a:rPr>
              <a:t>The Archaeological Survey of India was formally established in 1871.  Today it oversees over 3,500 monuments and sites, small and large, that have been classified as of national importance.  State Archaeological Departments oversee thousands more.</a:t>
            </a:r>
          </a:p>
          <a:p>
            <a:pPr algn="ctr"/>
            <a:endParaRPr lang="en-IN" b="1" dirty="0">
              <a:solidFill>
                <a:schemeClr val="bg1"/>
              </a:solidFill>
              <a:latin typeface="Palatino Linotype" panose="02040502050505030304" pitchFamily="18" charset="0"/>
            </a:endParaRPr>
          </a:p>
        </p:txBody>
      </p:sp>
      <p:pic>
        <p:nvPicPr>
          <p:cNvPr id="3" name="Picture 2">
            <a:extLst>
              <a:ext uri="{FF2B5EF4-FFF2-40B4-BE49-F238E27FC236}">
                <a16:creationId xmlns:a16="http://schemas.microsoft.com/office/drawing/2014/main" id="{166334AE-8751-4459-9523-784523DAC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978238"/>
            <a:ext cx="3828987" cy="1692000"/>
          </a:xfrm>
          <a:prstGeom prst="rect">
            <a:avLst/>
          </a:prstGeom>
          <a:ln w="57150">
            <a:solidFill>
              <a:schemeClr val="bg1"/>
            </a:solidFill>
          </a:ln>
        </p:spPr>
      </p:pic>
      <p:pic>
        <p:nvPicPr>
          <p:cNvPr id="7" name="Picture 6">
            <a:extLst>
              <a:ext uri="{FF2B5EF4-FFF2-40B4-BE49-F238E27FC236}">
                <a16:creationId xmlns:a16="http://schemas.microsoft.com/office/drawing/2014/main" id="{801B6C2E-EEA2-49BA-B9E1-5C993E1A7AF7}"/>
              </a:ext>
            </a:extLst>
          </p:cNvPr>
          <p:cNvPicPr>
            <a:picLocks noChangeAspect="1"/>
          </p:cNvPicPr>
          <p:nvPr/>
        </p:nvPicPr>
        <p:blipFill rotWithShape="1">
          <a:blip r:embed="rId3">
            <a:extLst>
              <a:ext uri="{28A0092B-C50C-407E-A947-70E740481C1C}">
                <a14:useLocalDpi xmlns:a14="http://schemas.microsoft.com/office/drawing/2010/main" val="0"/>
              </a:ext>
            </a:extLst>
          </a:blip>
          <a:srcRect l="21720" t="17694" r="22064" b="4324"/>
          <a:stretch/>
        </p:blipFill>
        <p:spPr>
          <a:xfrm>
            <a:off x="4592782" y="3600538"/>
            <a:ext cx="3962400" cy="2428875"/>
          </a:xfrm>
          <a:prstGeom prst="rect">
            <a:avLst/>
          </a:prstGeom>
          <a:ln w="57150">
            <a:solidFill>
              <a:schemeClr val="bg1"/>
            </a:solidFill>
          </a:ln>
        </p:spPr>
      </p:pic>
    </p:spTree>
    <p:extLst>
      <p:ext uri="{BB962C8B-B14F-4D97-AF65-F5344CB8AC3E}">
        <p14:creationId xmlns:p14="http://schemas.microsoft.com/office/powerpoint/2010/main" val="4178620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EE419-EBA4-4974-8EB0-12AC29A550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88" t="7778" r="3788" b="20000"/>
          <a:stretch/>
        </p:blipFill>
        <p:spPr>
          <a:xfrm>
            <a:off x="3962400" y="952500"/>
            <a:ext cx="4482182" cy="4953000"/>
          </a:xfrm>
          <a:prstGeom prst="rect">
            <a:avLst/>
          </a:prstGeom>
          <a:ln w="57150">
            <a:solidFill>
              <a:srgbClr val="000066"/>
            </a:solidFill>
          </a:ln>
        </p:spPr>
      </p:pic>
      <p:sp>
        <p:nvSpPr>
          <p:cNvPr id="4" name="TextBox 3">
            <a:extLst>
              <a:ext uri="{FF2B5EF4-FFF2-40B4-BE49-F238E27FC236}">
                <a16:creationId xmlns:a16="http://schemas.microsoft.com/office/drawing/2014/main" id="{E2845A75-5416-40BB-83FA-CCF57A2A7290}"/>
              </a:ext>
            </a:extLst>
          </p:cNvPr>
          <p:cNvSpPr txBox="1"/>
          <p:nvPr/>
        </p:nvSpPr>
        <p:spPr>
          <a:xfrm>
            <a:off x="381000" y="952500"/>
            <a:ext cx="3200400" cy="4524315"/>
          </a:xfrm>
          <a:prstGeom prst="rect">
            <a:avLst/>
          </a:prstGeom>
          <a:noFill/>
        </p:spPr>
        <p:txBody>
          <a:bodyPr wrap="square" rtlCol="0">
            <a:spAutoFit/>
          </a:bodyPr>
          <a:lstStyle/>
          <a:p>
            <a:pPr algn="ctr"/>
            <a:r>
              <a:rPr lang="en-IN" sz="3200" b="1" dirty="0">
                <a:solidFill>
                  <a:srgbClr val="000066"/>
                </a:solidFill>
                <a:latin typeface="Palatino Linotype" panose="02040502050505030304" pitchFamily="18" charset="0"/>
              </a:rPr>
              <a:t>In Chowmahalla, it </a:t>
            </a:r>
            <a:r>
              <a:rPr lang="en-IN" sz="3200" b="1" dirty="0" err="1">
                <a:solidFill>
                  <a:srgbClr val="000066"/>
                </a:solidFill>
                <a:latin typeface="Palatino Linotype" panose="02040502050505030304" pitchFamily="18" charset="0"/>
              </a:rPr>
              <a:t>centered</a:t>
            </a:r>
            <a:r>
              <a:rPr lang="en-IN" sz="3200" b="1" dirty="0">
                <a:solidFill>
                  <a:srgbClr val="000066"/>
                </a:solidFill>
                <a:latin typeface="Palatino Linotype" panose="02040502050505030304" pitchFamily="18" charset="0"/>
              </a:rPr>
              <a:t> on the “</a:t>
            </a:r>
            <a:r>
              <a:rPr lang="en-IN" sz="3200" b="1" dirty="0" err="1">
                <a:solidFill>
                  <a:srgbClr val="000066"/>
                </a:solidFill>
                <a:latin typeface="Palatino Linotype" panose="02040502050505030304" pitchFamily="18" charset="0"/>
              </a:rPr>
              <a:t>dastar</a:t>
            </a:r>
            <a:r>
              <a:rPr lang="en-IN" sz="3200" b="1" dirty="0">
                <a:solidFill>
                  <a:srgbClr val="000066"/>
                </a:solidFill>
                <a:latin typeface="Palatino Linotype" panose="02040502050505030304" pitchFamily="18" charset="0"/>
              </a:rPr>
              <a:t>,” a headdress that was strongly associated with the ruling Nizams </a:t>
            </a:r>
          </a:p>
        </p:txBody>
      </p:sp>
    </p:spTree>
    <p:extLst>
      <p:ext uri="{BB962C8B-B14F-4D97-AF65-F5344CB8AC3E}">
        <p14:creationId xmlns:p14="http://schemas.microsoft.com/office/powerpoint/2010/main" val="771635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F23CD-825A-44A5-90C1-D527DD7013DC}"/>
              </a:ext>
            </a:extLst>
          </p:cNvPr>
          <p:cNvPicPr>
            <a:picLocks noChangeAspect="1"/>
          </p:cNvPicPr>
          <p:nvPr/>
        </p:nvPicPr>
        <p:blipFill rotWithShape="1">
          <a:blip r:embed="rId2">
            <a:extLst>
              <a:ext uri="{28A0092B-C50C-407E-A947-70E740481C1C}">
                <a14:useLocalDpi xmlns:a14="http://schemas.microsoft.com/office/drawing/2010/main" val="0"/>
              </a:ext>
            </a:extLst>
          </a:blip>
          <a:srcRect l="20741" r="27408" b="68280"/>
          <a:stretch/>
        </p:blipFill>
        <p:spPr>
          <a:xfrm>
            <a:off x="457200" y="135000"/>
            <a:ext cx="8076863" cy="6588000"/>
          </a:xfrm>
          <a:prstGeom prst="rect">
            <a:avLst/>
          </a:prstGeom>
          <a:ln w="57150">
            <a:solidFill>
              <a:schemeClr val="tx1"/>
            </a:solidFill>
          </a:ln>
        </p:spPr>
      </p:pic>
    </p:spTree>
    <p:extLst>
      <p:ext uri="{BB962C8B-B14F-4D97-AF65-F5344CB8AC3E}">
        <p14:creationId xmlns:p14="http://schemas.microsoft.com/office/powerpoint/2010/main" val="3131439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 name="TextBox 2"/>
          <p:cNvSpPr txBox="1"/>
          <p:nvPr/>
        </p:nvSpPr>
        <p:spPr>
          <a:xfrm>
            <a:off x="1115616" y="620688"/>
            <a:ext cx="6984776" cy="7109639"/>
          </a:xfrm>
          <a:prstGeom prst="rect">
            <a:avLst/>
          </a:prstGeom>
          <a:noFill/>
        </p:spPr>
        <p:txBody>
          <a:bodyPr wrap="square" rtlCol="0">
            <a:spAutoFit/>
          </a:bodyPr>
          <a:lstStyle/>
          <a:p>
            <a:pPr algn="ctr"/>
            <a:r>
              <a:rPr lang="en-US" sz="4000" b="1" dirty="0">
                <a:solidFill>
                  <a:schemeClr val="tx2"/>
                </a:solidFill>
                <a:latin typeface="Palatino Linotype" pitchFamily="18" charset="0"/>
              </a:rPr>
              <a:t>Second Step:  </a:t>
            </a:r>
          </a:p>
          <a:p>
            <a:pPr algn="ctr"/>
            <a:endParaRPr lang="en-US" b="1" dirty="0">
              <a:solidFill>
                <a:schemeClr val="tx2"/>
              </a:solidFill>
              <a:latin typeface="Palatino Linotype" pitchFamily="18" charset="0"/>
            </a:endParaRPr>
          </a:p>
          <a:p>
            <a:pPr algn="ctr"/>
            <a:r>
              <a:rPr lang="en-US" sz="3600" b="1" dirty="0">
                <a:solidFill>
                  <a:schemeClr val="tx2"/>
                </a:solidFill>
                <a:latin typeface="Palatino Linotype" pitchFamily="18" charset="0"/>
              </a:rPr>
              <a:t>Product Development </a:t>
            </a:r>
          </a:p>
          <a:p>
            <a:pPr algn="ctr"/>
            <a:endParaRPr lang="en-US" sz="3600" b="1" dirty="0">
              <a:solidFill>
                <a:schemeClr val="tx2"/>
              </a:solidFill>
              <a:latin typeface="Palatino Linotype" pitchFamily="18" charset="0"/>
            </a:endParaRPr>
          </a:p>
          <a:p>
            <a:pPr algn="ctr"/>
            <a:endParaRPr lang="en-US" b="1" dirty="0">
              <a:solidFill>
                <a:schemeClr val="tx2"/>
              </a:solidFill>
              <a:latin typeface="Palatino Linotype" pitchFamily="18" charset="0"/>
            </a:endParaRPr>
          </a:p>
          <a:p>
            <a:pPr algn="ctr"/>
            <a:r>
              <a:rPr lang="en-US" sz="3200" b="1" dirty="0">
                <a:solidFill>
                  <a:schemeClr val="tx2"/>
                </a:solidFill>
                <a:latin typeface="Palatino Linotype" pitchFamily="18" charset="0"/>
              </a:rPr>
              <a:t>Most viable products to begin with:</a:t>
            </a:r>
          </a:p>
          <a:p>
            <a:pPr algn="ctr"/>
            <a:endParaRPr lang="en-US" sz="3200" b="1" dirty="0">
              <a:solidFill>
                <a:schemeClr val="tx2"/>
              </a:solidFill>
              <a:latin typeface="Palatino Linotype" pitchFamily="18" charset="0"/>
            </a:endParaRPr>
          </a:p>
          <a:p>
            <a:pPr algn="ctr"/>
            <a:r>
              <a:rPr lang="en-US" sz="3200" b="1" dirty="0">
                <a:solidFill>
                  <a:schemeClr val="tx2"/>
                </a:solidFill>
                <a:latin typeface="Palatino Linotype" pitchFamily="18" charset="0"/>
              </a:rPr>
              <a:t>Postcards / Books</a:t>
            </a:r>
          </a:p>
          <a:p>
            <a:pPr algn="ctr"/>
            <a:endParaRPr lang="en-US" sz="3200" b="1" dirty="0">
              <a:solidFill>
                <a:schemeClr val="tx2"/>
              </a:solidFill>
              <a:latin typeface="Palatino Linotype" pitchFamily="18" charset="0"/>
            </a:endParaRPr>
          </a:p>
          <a:p>
            <a:pPr algn="ctr"/>
            <a:r>
              <a:rPr lang="en-US" sz="3200" b="1" dirty="0">
                <a:solidFill>
                  <a:schemeClr val="tx2"/>
                </a:solidFill>
                <a:latin typeface="Palatino Linotype" pitchFamily="18" charset="0"/>
              </a:rPr>
              <a:t>Tee-shirts / Caps</a:t>
            </a:r>
          </a:p>
          <a:p>
            <a:pPr algn="ctr"/>
            <a:endParaRPr lang="en-US" sz="3200" b="1" dirty="0">
              <a:solidFill>
                <a:schemeClr val="tx2"/>
              </a:solidFill>
              <a:latin typeface="Palatino Linotype" pitchFamily="18" charset="0"/>
            </a:endParaRPr>
          </a:p>
          <a:p>
            <a:pPr algn="ctr"/>
            <a:r>
              <a:rPr lang="en-US" sz="3200" b="1" dirty="0">
                <a:solidFill>
                  <a:schemeClr val="tx2"/>
                </a:solidFill>
                <a:latin typeface="Palatino Linotype" pitchFamily="18" charset="0"/>
              </a:rPr>
              <a:t>Tote Bags  </a:t>
            </a:r>
          </a:p>
          <a:p>
            <a:pPr algn="ctr"/>
            <a:endParaRPr lang="en-US" dirty="0">
              <a:solidFill>
                <a:schemeClr val="accent6">
                  <a:lumMod val="75000"/>
                </a:schemeClr>
              </a:solidFill>
              <a:latin typeface="Palatino Linotype" pitchFamily="18" charset="0"/>
            </a:endParaRPr>
          </a:p>
          <a:p>
            <a:pPr algn="ctr"/>
            <a:endParaRPr lang="en-US" dirty="0">
              <a:solidFill>
                <a:schemeClr val="accent6">
                  <a:lumMod val="75000"/>
                </a:schemeClr>
              </a:solidFill>
              <a:latin typeface="Palatino Linotype" pitchFamily="18" charset="0"/>
            </a:endParaRPr>
          </a:p>
          <a:p>
            <a:pPr algn="ctr"/>
            <a:endParaRPr lang="en-IN" dirty="0">
              <a:solidFill>
                <a:schemeClr val="accent6">
                  <a:lumMod val="75000"/>
                </a:schemeClr>
              </a:solidFill>
              <a:latin typeface="Palatino Linotype"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Picture 1" descr="Fort pictures 002.jpg"/>
          <p:cNvPicPr>
            <a:picLocks noChangeAspect="1"/>
          </p:cNvPicPr>
          <p:nvPr/>
        </p:nvPicPr>
        <p:blipFill>
          <a:blip r:embed="rId2" cstate="email"/>
          <a:stretch>
            <a:fillRect/>
          </a:stretch>
        </p:blipFill>
        <p:spPr>
          <a:xfrm>
            <a:off x="857224" y="571480"/>
            <a:ext cx="7572428" cy="5125232"/>
          </a:xfrm>
          <a:prstGeom prst="rect">
            <a:avLst/>
          </a:prstGeom>
          <a:ln w="76200">
            <a:solidFill>
              <a:schemeClr val="tx1"/>
            </a:solidFill>
          </a:ln>
        </p:spPr>
      </p:pic>
      <p:sp>
        <p:nvSpPr>
          <p:cNvPr id="3" name="TextBox 2"/>
          <p:cNvSpPr txBox="1"/>
          <p:nvPr/>
        </p:nvSpPr>
        <p:spPr>
          <a:xfrm>
            <a:off x="1357290" y="6000768"/>
            <a:ext cx="6643734" cy="830997"/>
          </a:xfrm>
          <a:prstGeom prst="rect">
            <a:avLst/>
          </a:prstGeom>
          <a:noFill/>
        </p:spPr>
        <p:txBody>
          <a:bodyPr wrap="square" rtlCol="0">
            <a:spAutoFit/>
          </a:bodyPr>
          <a:lstStyle/>
          <a:p>
            <a:pPr algn="ctr"/>
            <a:r>
              <a:rPr lang="en-US" b="1" dirty="0">
                <a:solidFill>
                  <a:schemeClr val="accent6">
                    <a:lumMod val="75000"/>
                  </a:schemeClr>
                </a:solidFill>
                <a:latin typeface="Palatino Linotype" pitchFamily="18" charset="0"/>
              </a:rPr>
              <a:t>Mehrangarh Fort, Jodhpur</a:t>
            </a:r>
          </a:p>
          <a:p>
            <a:pPr algn="ctr"/>
            <a:r>
              <a:rPr lang="en-US" b="1" dirty="0">
                <a:solidFill>
                  <a:schemeClr val="accent6">
                    <a:lumMod val="75000"/>
                  </a:schemeClr>
                </a:solidFill>
                <a:latin typeface="Palatino Linotype" pitchFamily="18" charset="0"/>
              </a:rPr>
              <a:t>1459 AD</a:t>
            </a:r>
            <a:endParaRPr lang="en-IN" b="1" dirty="0">
              <a:solidFill>
                <a:schemeClr val="accent6">
                  <a:lumMod val="75000"/>
                </a:schemeClr>
              </a:solidFill>
              <a:latin typeface="Palatino Linotype" pitchFamily="18" charset="0"/>
            </a:endParaRPr>
          </a:p>
        </p:txBody>
      </p:sp>
      <p:sp>
        <p:nvSpPr>
          <p:cNvPr id="4" name="TextBox 3"/>
          <p:cNvSpPr txBox="1"/>
          <p:nvPr/>
        </p:nvSpPr>
        <p:spPr>
          <a:xfrm>
            <a:off x="857224" y="1124744"/>
            <a:ext cx="5586984" cy="523220"/>
          </a:xfrm>
          <a:prstGeom prst="rect">
            <a:avLst/>
          </a:prstGeom>
          <a:noFill/>
        </p:spPr>
        <p:txBody>
          <a:bodyPr wrap="square" rtlCol="0">
            <a:spAutoFit/>
          </a:bodyPr>
          <a:lstStyle/>
          <a:p>
            <a:r>
              <a:rPr lang="en-US" sz="2800" b="1" dirty="0">
                <a:solidFill>
                  <a:schemeClr val="tx2"/>
                </a:solidFill>
                <a:latin typeface="Palatino Linotype" pitchFamily="18" charset="0"/>
              </a:rPr>
              <a:t>Basic Resources: The Monument</a:t>
            </a:r>
            <a:endParaRPr lang="en-IN" sz="2800" b="1" dirty="0">
              <a:solidFill>
                <a:schemeClr val="tx2"/>
              </a:solidFill>
              <a:latin typeface="Palatino Linotype"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extBox 1"/>
          <p:cNvSpPr txBox="1"/>
          <p:nvPr/>
        </p:nvSpPr>
        <p:spPr>
          <a:xfrm>
            <a:off x="1285852" y="500042"/>
            <a:ext cx="6429420" cy="6001643"/>
          </a:xfrm>
          <a:prstGeom prst="rect">
            <a:avLst/>
          </a:prstGeom>
          <a:noFill/>
        </p:spPr>
        <p:txBody>
          <a:bodyPr wrap="square" rtlCol="0">
            <a:spAutoFit/>
          </a:bodyPr>
          <a:lstStyle/>
          <a:p>
            <a:pPr algn="ctr"/>
            <a:r>
              <a:rPr lang="en-US" sz="3200" b="1" u="sng" dirty="0">
                <a:solidFill>
                  <a:schemeClr val="tx2"/>
                </a:solidFill>
                <a:latin typeface="Palatino Linotype" pitchFamily="18" charset="0"/>
              </a:rPr>
              <a:t>Other Resources Useful in Jodhpur</a:t>
            </a:r>
            <a:r>
              <a:rPr lang="en-US" sz="3200" b="1" u="sng" dirty="0">
                <a:solidFill>
                  <a:schemeClr val="accent6">
                    <a:lumMod val="75000"/>
                  </a:schemeClr>
                </a:solidFill>
                <a:latin typeface="Palatino Linotype" pitchFamily="18" charset="0"/>
              </a:rPr>
              <a:t>:</a:t>
            </a:r>
          </a:p>
          <a:p>
            <a:pPr algn="ctr"/>
            <a:endParaRPr lang="en-US" sz="3200" b="1" u="sng" dirty="0">
              <a:solidFill>
                <a:schemeClr val="accent6">
                  <a:lumMod val="75000"/>
                </a:schemeClr>
              </a:solidFill>
              <a:latin typeface="Palatino Linotype" pitchFamily="18" charset="0"/>
            </a:endParaRPr>
          </a:p>
          <a:p>
            <a:pPr algn="ctr"/>
            <a:r>
              <a:rPr lang="en-US" b="1" dirty="0">
                <a:solidFill>
                  <a:schemeClr val="accent6">
                    <a:lumMod val="75000"/>
                  </a:schemeClr>
                </a:solidFill>
                <a:latin typeface="Palatino Linotype" pitchFamily="18" charset="0"/>
              </a:rPr>
              <a:t>Museum Collections </a:t>
            </a:r>
          </a:p>
          <a:p>
            <a:pPr algn="ctr"/>
            <a:endParaRPr lang="en-US" b="1" dirty="0">
              <a:solidFill>
                <a:schemeClr val="accent6">
                  <a:lumMod val="75000"/>
                </a:schemeClr>
              </a:solidFill>
              <a:latin typeface="Palatino Linotype" pitchFamily="18" charset="0"/>
            </a:endParaRPr>
          </a:p>
          <a:p>
            <a:pPr algn="ctr"/>
            <a:r>
              <a:rPr lang="en-US" b="1" dirty="0">
                <a:solidFill>
                  <a:schemeClr val="accent6">
                    <a:lumMod val="75000"/>
                  </a:schemeClr>
                </a:solidFill>
                <a:latin typeface="Palatino Linotype" pitchFamily="18" charset="0"/>
              </a:rPr>
              <a:t>Royal Family</a:t>
            </a:r>
          </a:p>
          <a:p>
            <a:pPr algn="ctr"/>
            <a:endParaRPr lang="en-US" b="1" dirty="0">
              <a:solidFill>
                <a:schemeClr val="accent6">
                  <a:lumMod val="75000"/>
                </a:schemeClr>
              </a:solidFill>
              <a:latin typeface="Palatino Linotype" pitchFamily="18" charset="0"/>
            </a:endParaRPr>
          </a:p>
          <a:p>
            <a:pPr algn="ctr"/>
            <a:r>
              <a:rPr lang="en-US" b="1" dirty="0">
                <a:solidFill>
                  <a:schemeClr val="accent6">
                    <a:lumMod val="75000"/>
                  </a:schemeClr>
                </a:solidFill>
                <a:latin typeface="Palatino Linotype" pitchFamily="18" charset="0"/>
              </a:rPr>
              <a:t>Jodhpur Polo Team</a:t>
            </a:r>
          </a:p>
          <a:p>
            <a:pPr algn="ctr"/>
            <a:endParaRPr lang="en-US" b="1" dirty="0">
              <a:solidFill>
                <a:schemeClr val="accent6">
                  <a:lumMod val="75000"/>
                </a:schemeClr>
              </a:solidFill>
              <a:latin typeface="Palatino Linotype" pitchFamily="18" charset="0"/>
            </a:endParaRPr>
          </a:p>
          <a:p>
            <a:pPr algn="ctr"/>
            <a:r>
              <a:rPr lang="en-US" b="1" dirty="0">
                <a:solidFill>
                  <a:schemeClr val="accent6">
                    <a:lumMod val="75000"/>
                  </a:schemeClr>
                </a:solidFill>
                <a:latin typeface="Palatino Linotype" pitchFamily="18" charset="0"/>
              </a:rPr>
              <a:t>Jodhpur / Rajasthan History</a:t>
            </a:r>
          </a:p>
          <a:p>
            <a:pPr algn="ctr"/>
            <a:endParaRPr lang="en-US" b="1" dirty="0">
              <a:solidFill>
                <a:schemeClr val="accent6">
                  <a:lumMod val="75000"/>
                </a:schemeClr>
              </a:solidFill>
              <a:latin typeface="Palatino Linotype" pitchFamily="18" charset="0"/>
            </a:endParaRPr>
          </a:p>
          <a:p>
            <a:pPr algn="ctr"/>
            <a:r>
              <a:rPr lang="en-US" b="1" dirty="0" err="1">
                <a:solidFill>
                  <a:schemeClr val="accent6">
                    <a:lumMod val="75000"/>
                  </a:schemeClr>
                </a:solidFill>
                <a:latin typeface="Palatino Linotype" pitchFamily="18" charset="0"/>
              </a:rPr>
              <a:t>Rajasthani</a:t>
            </a:r>
            <a:r>
              <a:rPr lang="en-US" b="1" dirty="0">
                <a:solidFill>
                  <a:schemeClr val="accent6">
                    <a:lumMod val="75000"/>
                  </a:schemeClr>
                </a:solidFill>
                <a:latin typeface="Palatino Linotype" pitchFamily="18" charset="0"/>
              </a:rPr>
              <a:t> Crafts</a:t>
            </a:r>
          </a:p>
          <a:p>
            <a:pPr algn="ctr"/>
            <a:endParaRPr lang="en-US" b="1" dirty="0">
              <a:solidFill>
                <a:schemeClr val="accent6">
                  <a:lumMod val="75000"/>
                </a:schemeClr>
              </a:solidFill>
              <a:latin typeface="Palatino Linotype" pitchFamily="18" charset="0"/>
            </a:endParaRPr>
          </a:p>
          <a:p>
            <a:pPr algn="ctr"/>
            <a:r>
              <a:rPr lang="en-US" b="1" dirty="0">
                <a:solidFill>
                  <a:schemeClr val="accent6">
                    <a:lumMod val="75000"/>
                  </a:schemeClr>
                </a:solidFill>
                <a:latin typeface="Palatino Linotype" pitchFamily="18" charset="0"/>
              </a:rPr>
              <a:t>Aspects of Contemporary India </a:t>
            </a:r>
          </a:p>
          <a:p>
            <a:pPr algn="ctr"/>
            <a:r>
              <a:rPr lang="en-US" b="1" dirty="0">
                <a:solidFill>
                  <a:schemeClr val="accent6">
                    <a:lumMod val="75000"/>
                  </a:schemeClr>
                </a:solidFill>
                <a:latin typeface="Palatino Linotype" pitchFamily="18" charset="0"/>
              </a:rPr>
              <a:t>(Bollywood; Auto-rickshaws; Tea)</a:t>
            </a:r>
            <a:endParaRPr lang="en-IN" b="1" dirty="0">
              <a:solidFill>
                <a:schemeClr val="accent6">
                  <a:lumMod val="75000"/>
                </a:schemeClr>
              </a:solidFill>
              <a:latin typeface="Palatino Linotype"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cstate="email"/>
          <a:srcRect/>
          <a:stretch/>
        </p:blipFill>
        <p:spPr bwMode="auto">
          <a:xfrm>
            <a:off x="2428860" y="214290"/>
            <a:ext cx="4071966" cy="3151210"/>
          </a:xfrm>
          <a:prstGeom prst="rect">
            <a:avLst/>
          </a:prstGeom>
          <a:noFill/>
          <a:ln w="57150">
            <a:solidFill>
              <a:schemeClr val="tx1"/>
            </a:solidFill>
            <a:miter lim="800000"/>
            <a:headEnd/>
            <a:tailEnd/>
          </a:ln>
          <a:effectLst/>
        </p:spPr>
      </p:pic>
      <p:sp>
        <p:nvSpPr>
          <p:cNvPr id="3" name="TextBox 2"/>
          <p:cNvSpPr txBox="1"/>
          <p:nvPr/>
        </p:nvSpPr>
        <p:spPr>
          <a:xfrm>
            <a:off x="2000728" y="6176681"/>
            <a:ext cx="5143536" cy="461665"/>
          </a:xfrm>
          <a:prstGeom prst="rect">
            <a:avLst/>
          </a:prstGeom>
          <a:noFill/>
        </p:spPr>
        <p:txBody>
          <a:bodyPr wrap="square" rtlCol="0">
            <a:spAutoFit/>
          </a:bodyPr>
          <a:lstStyle/>
          <a:p>
            <a:pPr algn="ctr"/>
            <a:r>
              <a:rPr lang="en-US" b="1" dirty="0"/>
              <a:t>Importance of Tag Line: 1459 A.D</a:t>
            </a:r>
            <a:r>
              <a:rPr lang="en-US" dirty="0"/>
              <a:t>.</a:t>
            </a:r>
            <a:endParaRPr lang="en-IN" dirty="0"/>
          </a:p>
        </p:txBody>
      </p:sp>
      <p:sp>
        <p:nvSpPr>
          <p:cNvPr id="4" name="TextBox 3"/>
          <p:cNvSpPr txBox="1"/>
          <p:nvPr/>
        </p:nvSpPr>
        <p:spPr>
          <a:xfrm>
            <a:off x="1428728" y="3714752"/>
            <a:ext cx="6429420" cy="2123658"/>
          </a:xfrm>
          <a:prstGeom prst="rect">
            <a:avLst/>
          </a:prstGeom>
          <a:noFill/>
        </p:spPr>
        <p:txBody>
          <a:bodyPr wrap="square" rtlCol="0">
            <a:spAutoFit/>
          </a:bodyPr>
          <a:lstStyle/>
          <a:p>
            <a:pPr algn="ctr"/>
            <a:r>
              <a:rPr lang="en-US" sz="3200" b="1" dirty="0">
                <a:latin typeface="Palatino Linotype" pitchFamily="18" charset="0"/>
              </a:rPr>
              <a:t>Softening  the  Image</a:t>
            </a:r>
          </a:p>
          <a:p>
            <a:pPr algn="ctr"/>
            <a:endParaRPr lang="en-US" u="sng" dirty="0"/>
          </a:p>
          <a:p>
            <a:pPr algn="ctr"/>
            <a:r>
              <a:rPr lang="en-US" b="1" dirty="0">
                <a:latin typeface="Palatino Linotype" pitchFamily="18" charset="0"/>
              </a:rPr>
              <a:t>worked for:</a:t>
            </a:r>
          </a:p>
          <a:p>
            <a:pPr algn="ctr"/>
            <a:endParaRPr lang="en-US" b="1" dirty="0">
              <a:latin typeface="Palatino Linotype" pitchFamily="18" charset="0"/>
            </a:endParaRPr>
          </a:p>
          <a:p>
            <a:pPr algn="ctr"/>
            <a:r>
              <a:rPr lang="en-US" sz="2800" b="1" dirty="0" err="1">
                <a:latin typeface="Palatino Linotype" pitchFamily="18" charset="0"/>
              </a:rPr>
              <a:t>Notecubes</a:t>
            </a:r>
            <a:r>
              <a:rPr lang="en-US" sz="2800" b="1" dirty="0">
                <a:latin typeface="Palatino Linotype" pitchFamily="18" charset="0"/>
              </a:rPr>
              <a:t>,  Notepaper, Watches</a:t>
            </a:r>
            <a:endParaRPr lang="en-IN" sz="2800" u="sng"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0694" y="928670"/>
            <a:ext cx="3143272" cy="6247864"/>
          </a:xfrm>
          <a:prstGeom prst="rect">
            <a:avLst/>
          </a:prstGeom>
          <a:noFill/>
        </p:spPr>
        <p:txBody>
          <a:bodyPr wrap="square" rtlCol="0">
            <a:spAutoFit/>
          </a:bodyPr>
          <a:lstStyle/>
          <a:p>
            <a:pPr algn="ctr"/>
            <a:r>
              <a:rPr lang="en-US" sz="3200" b="1" dirty="0">
                <a:latin typeface="Palatino Linotype" pitchFamily="18" charset="0"/>
              </a:rPr>
              <a:t>Romancing the Image</a:t>
            </a:r>
          </a:p>
          <a:p>
            <a:pPr algn="ctr"/>
            <a:endParaRPr lang="en-US" sz="3200" b="1" u="sng" dirty="0">
              <a:latin typeface="Palatino Linotype" pitchFamily="18" charset="0"/>
            </a:endParaRPr>
          </a:p>
          <a:p>
            <a:pPr algn="ctr"/>
            <a:endParaRPr lang="en-US" sz="3200" b="1" u="sng" dirty="0">
              <a:latin typeface="Palatino Linotype" pitchFamily="18" charset="0"/>
            </a:endParaRPr>
          </a:p>
          <a:p>
            <a:pPr algn="ctr"/>
            <a:r>
              <a:rPr lang="en-US" b="1" dirty="0">
                <a:latin typeface="Palatino Linotype" pitchFamily="18" charset="0"/>
              </a:rPr>
              <a:t>worked for:</a:t>
            </a:r>
          </a:p>
          <a:p>
            <a:pPr algn="ctr"/>
            <a:endParaRPr lang="en-US" sz="3200" b="1" dirty="0">
              <a:latin typeface="Palatino Linotype" pitchFamily="18" charset="0"/>
            </a:endParaRPr>
          </a:p>
          <a:p>
            <a:pPr algn="ctr"/>
            <a:r>
              <a:rPr lang="en-US" sz="3200" b="1" dirty="0">
                <a:latin typeface="Palatino Linotype" pitchFamily="18" charset="0"/>
              </a:rPr>
              <a:t>Greeting cards</a:t>
            </a:r>
          </a:p>
          <a:p>
            <a:pPr algn="ctr"/>
            <a:endParaRPr lang="en-US" sz="3200" b="1" dirty="0">
              <a:latin typeface="Palatino Linotype" pitchFamily="18" charset="0"/>
            </a:endParaRPr>
          </a:p>
          <a:p>
            <a:pPr algn="ctr"/>
            <a:r>
              <a:rPr lang="en-US" sz="3200" b="1" dirty="0" err="1">
                <a:latin typeface="Palatino Linotype" pitchFamily="18" charset="0"/>
              </a:rPr>
              <a:t>Mousepads</a:t>
            </a:r>
            <a:endParaRPr lang="en-US" sz="3200" b="1" dirty="0">
              <a:latin typeface="Palatino Linotype" pitchFamily="18" charset="0"/>
            </a:endParaRPr>
          </a:p>
          <a:p>
            <a:pPr algn="ctr"/>
            <a:endParaRPr lang="en-US" sz="3200" b="1" dirty="0">
              <a:latin typeface="Palatino Linotype" pitchFamily="18" charset="0"/>
            </a:endParaRPr>
          </a:p>
          <a:p>
            <a:pPr algn="ctr"/>
            <a:r>
              <a:rPr lang="en-US" sz="3200" b="1" dirty="0">
                <a:latin typeface="Palatino Linotype" pitchFamily="18" charset="0"/>
              </a:rPr>
              <a:t>Tee-shirts</a:t>
            </a:r>
          </a:p>
          <a:p>
            <a:pPr algn="ctr"/>
            <a:endParaRPr lang="en-US" dirty="0"/>
          </a:p>
          <a:p>
            <a:pPr algn="ctr"/>
            <a:endParaRPr lang="en-IN" dirty="0"/>
          </a:p>
        </p:txBody>
      </p:sp>
      <p:pic>
        <p:nvPicPr>
          <p:cNvPr id="6146" name="Picture 2" descr="D:\MMT WEBSITE PRODUCT PHOTOS\DSC_0119.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971600" y="1484784"/>
            <a:ext cx="3449327" cy="417827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gger.tif"/>
          <p:cNvPicPr>
            <a:picLocks noChangeAspect="1"/>
          </p:cNvPicPr>
          <p:nvPr/>
        </p:nvPicPr>
        <p:blipFill>
          <a:blip r:embed="rId2" cstate="email"/>
          <a:stretch>
            <a:fillRect/>
          </a:stretch>
        </p:blipFill>
        <p:spPr>
          <a:xfrm>
            <a:off x="2071670" y="76200"/>
            <a:ext cx="1498133" cy="6858000"/>
          </a:xfrm>
          <a:prstGeom prst="rect">
            <a:avLst/>
          </a:prstGeom>
        </p:spPr>
      </p:pic>
      <p:sp>
        <p:nvSpPr>
          <p:cNvPr id="3" name="TextBox 2"/>
          <p:cNvSpPr txBox="1"/>
          <p:nvPr/>
        </p:nvSpPr>
        <p:spPr>
          <a:xfrm>
            <a:off x="3714744" y="1071546"/>
            <a:ext cx="4857784" cy="5509200"/>
          </a:xfrm>
          <a:prstGeom prst="rect">
            <a:avLst/>
          </a:prstGeom>
          <a:noFill/>
        </p:spPr>
        <p:txBody>
          <a:bodyPr wrap="square" rtlCol="0">
            <a:spAutoFit/>
          </a:bodyPr>
          <a:lstStyle/>
          <a:p>
            <a:pPr algn="ctr"/>
            <a:r>
              <a:rPr lang="en-US" sz="3600" b="1" dirty="0">
                <a:latin typeface="Palatino Linotype" pitchFamily="18" charset="0"/>
              </a:rPr>
              <a:t>Playing with the Image</a:t>
            </a:r>
          </a:p>
          <a:p>
            <a:pPr algn="ctr"/>
            <a:endParaRPr lang="en-US" sz="2800" b="1" u="sng" dirty="0">
              <a:latin typeface="Palatino Linotype" pitchFamily="18" charset="0"/>
            </a:endParaRPr>
          </a:p>
          <a:p>
            <a:pPr algn="ctr"/>
            <a:r>
              <a:rPr lang="en-US" sz="2800" b="1" dirty="0">
                <a:latin typeface="Palatino Linotype" pitchFamily="18" charset="0"/>
              </a:rPr>
              <a:t>The Lion’s Head Dagger</a:t>
            </a:r>
          </a:p>
          <a:p>
            <a:pPr algn="ctr"/>
            <a:r>
              <a:rPr lang="en-US" sz="2800" b="1" dirty="0">
                <a:latin typeface="Palatino Linotype" pitchFamily="18" charset="0"/>
              </a:rPr>
              <a:t>became the focus of</a:t>
            </a:r>
          </a:p>
          <a:p>
            <a:pPr algn="ctr"/>
            <a:r>
              <a:rPr lang="en-US" sz="2800" b="1" dirty="0">
                <a:latin typeface="Palatino Linotype" pitchFamily="18" charset="0"/>
              </a:rPr>
              <a:t>one of our best-selling</a:t>
            </a:r>
          </a:p>
          <a:p>
            <a:pPr algn="ctr"/>
            <a:r>
              <a:rPr lang="en-US" sz="2800" b="1" dirty="0">
                <a:latin typeface="Palatino Linotype" pitchFamily="18" charset="0"/>
              </a:rPr>
              <a:t>products:</a:t>
            </a:r>
          </a:p>
          <a:p>
            <a:pPr algn="ctr"/>
            <a:endParaRPr lang="en-US" sz="2800" b="1" dirty="0">
              <a:latin typeface="Palatino Linotype" pitchFamily="18" charset="0"/>
            </a:endParaRPr>
          </a:p>
          <a:p>
            <a:pPr algn="ctr"/>
            <a:endParaRPr lang="en-US" sz="2800" b="1" dirty="0">
              <a:latin typeface="Palatino Linotype" pitchFamily="18" charset="0"/>
            </a:endParaRPr>
          </a:p>
          <a:p>
            <a:pPr algn="ctr"/>
            <a:r>
              <a:rPr lang="en-US" sz="2800" b="1" dirty="0">
                <a:latin typeface="Palatino Linotype" pitchFamily="18" charset="0"/>
              </a:rPr>
              <a:t>JODHPUR ON THE EDGE</a:t>
            </a:r>
          </a:p>
          <a:p>
            <a:pPr algn="ctr"/>
            <a:endParaRPr lang="en-US" sz="2800" b="1" dirty="0">
              <a:latin typeface="Palatino Linotype" pitchFamily="18" charset="0"/>
            </a:endParaRPr>
          </a:p>
          <a:p>
            <a:pPr algn="ctr"/>
            <a:r>
              <a:rPr lang="en-US" sz="2800" b="1" dirty="0">
                <a:latin typeface="Palatino Linotype" pitchFamily="18" charset="0"/>
              </a:rPr>
              <a:t>Tee shirts  </a:t>
            </a:r>
            <a:endParaRPr lang="en-IN" sz="2800" b="1" dirty="0">
              <a:latin typeface="Palatino Linotype"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ureen\Dropbox\Photos\WEBSITE PHOTOGRAPHS\DSC_0204 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4772" y="350520"/>
            <a:ext cx="5934456" cy="61569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192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srcRect/>
          <a:stretch>
            <a:fillRect/>
          </a:stretch>
        </p:blipFill>
        <p:spPr bwMode="auto">
          <a:xfrm>
            <a:off x="395536" y="692696"/>
            <a:ext cx="4017169" cy="5340668"/>
          </a:xfrm>
          <a:prstGeom prst="rect">
            <a:avLst/>
          </a:prstGeom>
          <a:noFill/>
          <a:ln w="38100">
            <a:solidFill>
              <a:schemeClr val="tx1"/>
            </a:solidFill>
            <a:miter lim="800000"/>
            <a:headEnd/>
            <a:tailEnd/>
          </a:ln>
          <a:effectLst/>
        </p:spPr>
      </p:pic>
      <p:sp>
        <p:nvSpPr>
          <p:cNvPr id="3" name="TextBox 2"/>
          <p:cNvSpPr txBox="1"/>
          <p:nvPr/>
        </p:nvSpPr>
        <p:spPr>
          <a:xfrm>
            <a:off x="4716016" y="401053"/>
            <a:ext cx="4248472" cy="6124754"/>
          </a:xfrm>
          <a:prstGeom prst="rect">
            <a:avLst/>
          </a:prstGeom>
          <a:noFill/>
        </p:spPr>
        <p:txBody>
          <a:bodyPr wrap="square" rtlCol="0">
            <a:spAutoFit/>
          </a:bodyPr>
          <a:lstStyle/>
          <a:p>
            <a:pPr algn="ctr"/>
            <a:r>
              <a:rPr lang="en-US" sz="3200" b="1" dirty="0"/>
              <a:t>Linking  the  Image</a:t>
            </a:r>
          </a:p>
          <a:p>
            <a:pPr algn="ctr"/>
            <a:endParaRPr lang="en-US" b="1" u="sng" dirty="0"/>
          </a:p>
          <a:p>
            <a:pPr algn="ctr"/>
            <a:r>
              <a:rPr lang="en-US" b="1" dirty="0"/>
              <a:t>Painting of a</a:t>
            </a:r>
          </a:p>
          <a:p>
            <a:pPr algn="ctr"/>
            <a:r>
              <a:rPr lang="en-US" b="1" dirty="0"/>
              <a:t> 19</a:t>
            </a:r>
            <a:r>
              <a:rPr lang="en-US" b="1" baseline="30000" dirty="0"/>
              <a:t>th</a:t>
            </a:r>
            <a:r>
              <a:rPr lang="en-US" b="1" dirty="0"/>
              <a:t> century Maharaja celebrating Diwali, a festival that still involves good-natured card games and gambling. </a:t>
            </a:r>
          </a:p>
          <a:p>
            <a:pPr algn="ctr"/>
            <a:endParaRPr lang="en-US" b="1" u="sng" dirty="0"/>
          </a:p>
          <a:p>
            <a:pPr algn="ctr"/>
            <a:r>
              <a:rPr lang="en-US" b="1" dirty="0"/>
              <a:t>Products:</a:t>
            </a:r>
          </a:p>
          <a:p>
            <a:pPr algn="ctr"/>
            <a:endParaRPr lang="en-US" b="1" u="sng" dirty="0"/>
          </a:p>
          <a:p>
            <a:pPr algn="ctr"/>
            <a:r>
              <a:rPr lang="en-US" b="1" dirty="0"/>
              <a:t>Playing Cards</a:t>
            </a:r>
          </a:p>
          <a:p>
            <a:pPr algn="ctr"/>
            <a:endParaRPr lang="en-US" b="1" dirty="0"/>
          </a:p>
          <a:p>
            <a:pPr algn="ctr"/>
            <a:r>
              <a:rPr lang="en-US" b="1" dirty="0"/>
              <a:t>Greeting Cards</a:t>
            </a:r>
          </a:p>
          <a:p>
            <a:pPr algn="ctr"/>
            <a:endParaRPr lang="en-US" b="1" dirty="0"/>
          </a:p>
          <a:p>
            <a:pPr algn="ctr"/>
            <a:r>
              <a:rPr lang="en-US" b="1" dirty="0"/>
              <a:t>Tee-shirts</a:t>
            </a:r>
          </a:p>
          <a:p>
            <a:pPr algn="ctr"/>
            <a:r>
              <a:rPr lang="en-US" u="sng" dirty="0"/>
              <a:t> </a:t>
            </a:r>
            <a:endParaRPr lang="en-IN"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1A4006-CF9A-49AA-8504-3CC672604006}"/>
              </a:ext>
            </a:extLst>
          </p:cNvPr>
          <p:cNvSpPr txBox="1"/>
          <p:nvPr/>
        </p:nvSpPr>
        <p:spPr>
          <a:xfrm>
            <a:off x="4114800" y="2971800"/>
            <a:ext cx="914400" cy="914400"/>
          </a:xfrm>
          <a:prstGeom prst="rect">
            <a:avLst/>
          </a:prstGeom>
          <a:noFill/>
        </p:spPr>
        <p:txBody>
          <a:bodyPr wrap="square" rtlCol="0">
            <a:spAutoFit/>
          </a:bodyPr>
          <a:lstStyle/>
          <a:p>
            <a:endParaRPr lang="en-IN" dirty="0"/>
          </a:p>
        </p:txBody>
      </p:sp>
      <p:sp>
        <p:nvSpPr>
          <p:cNvPr id="6" name="TextBox 5">
            <a:extLst>
              <a:ext uri="{FF2B5EF4-FFF2-40B4-BE49-F238E27FC236}">
                <a16:creationId xmlns:a16="http://schemas.microsoft.com/office/drawing/2014/main" id="{E5E47076-5AA7-4F68-9DA2-68CBF7653209}"/>
              </a:ext>
            </a:extLst>
          </p:cNvPr>
          <p:cNvSpPr txBox="1"/>
          <p:nvPr/>
        </p:nvSpPr>
        <p:spPr>
          <a:xfrm>
            <a:off x="152400" y="990600"/>
            <a:ext cx="3505200" cy="4154984"/>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 </a:t>
            </a:r>
          </a:p>
          <a:p>
            <a:pPr algn="ctr"/>
            <a:r>
              <a:rPr lang="en-IN" b="1" dirty="0">
                <a:solidFill>
                  <a:schemeClr val="bg1"/>
                </a:solidFill>
                <a:latin typeface="Palatino Linotype" panose="02040502050505030304" pitchFamily="18" charset="0"/>
              </a:rPr>
              <a:t>In addition,</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 India</a:t>
            </a:r>
          </a:p>
          <a:p>
            <a:pPr algn="ctr"/>
            <a:r>
              <a:rPr lang="en-IN" b="1" dirty="0">
                <a:solidFill>
                  <a:schemeClr val="bg1"/>
                </a:solidFill>
                <a:latin typeface="Palatino Linotype" panose="02040502050505030304" pitchFamily="18" charset="0"/>
              </a:rPr>
              <a:t> </a:t>
            </a:r>
          </a:p>
          <a:p>
            <a:pPr algn="ctr"/>
            <a:r>
              <a:rPr lang="en-IN" b="1" dirty="0">
                <a:solidFill>
                  <a:schemeClr val="bg1"/>
                </a:solidFill>
                <a:latin typeface="Palatino Linotype" panose="02040502050505030304" pitchFamily="18" charset="0"/>
              </a:rPr>
              <a:t>now possesses</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 32</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 World Heritage Sites </a:t>
            </a:r>
          </a:p>
          <a:p>
            <a:pPr algn="ctr"/>
            <a:endParaRPr lang="en-IN" b="1" dirty="0">
              <a:solidFill>
                <a:schemeClr val="bg1"/>
              </a:solidFill>
              <a:latin typeface="Palatino Linotype" panose="02040502050505030304" pitchFamily="18" charset="0"/>
            </a:endParaRPr>
          </a:p>
        </p:txBody>
      </p:sp>
      <p:pic>
        <p:nvPicPr>
          <p:cNvPr id="4" name="Picture 3">
            <a:extLst>
              <a:ext uri="{FF2B5EF4-FFF2-40B4-BE49-F238E27FC236}">
                <a16:creationId xmlns:a16="http://schemas.microsoft.com/office/drawing/2014/main" id="{152FBB21-3D75-471A-A337-263535ADA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581025"/>
            <a:ext cx="5000625" cy="5695950"/>
          </a:xfrm>
          <a:prstGeom prst="rect">
            <a:avLst/>
          </a:prstGeom>
          <a:ln w="57150">
            <a:solidFill>
              <a:schemeClr val="bg1"/>
            </a:solidFill>
          </a:ln>
        </p:spPr>
      </p:pic>
    </p:spTree>
    <p:extLst>
      <p:ext uri="{BB962C8B-B14F-4D97-AF65-F5344CB8AC3E}">
        <p14:creationId xmlns:p14="http://schemas.microsoft.com/office/powerpoint/2010/main" val="335460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14338" name="Picture 2" descr="D:\MMT WEBSITE PRODUCT PHOTOS\Takhat Singh Cards and Box.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324528" cy="6858000"/>
          </a:xfrm>
          <a:prstGeom prst="rect">
            <a:avLst/>
          </a:prstGeom>
          <a:solidFill>
            <a:srgbClr val="CCCCFF"/>
          </a:solidFill>
          <a:extLst/>
        </p:spPr>
      </p:pic>
    </p:spTree>
    <p:extLst>
      <p:ext uri="{BB962C8B-B14F-4D97-AF65-F5344CB8AC3E}">
        <p14:creationId xmlns:p14="http://schemas.microsoft.com/office/powerpoint/2010/main" val="2225659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MMT WEBSITE PRODUCT PHOTOS\DSC_0264.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971600" y="5013175"/>
            <a:ext cx="2926080" cy="16001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195" name="Picture 3" descr="D:\MMT WEBSITE PRODUCT PHOTOS\DSC_031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660637"/>
            <a:ext cx="3720998" cy="400263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D:\MMT WEBSITE PRODUCT PHOTOS\DSC_018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084168" y="4149080"/>
            <a:ext cx="1858595" cy="21132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4008" y="1484784"/>
            <a:ext cx="3960440" cy="1077218"/>
          </a:xfrm>
          <a:prstGeom prst="rect">
            <a:avLst/>
          </a:prstGeom>
          <a:noFill/>
        </p:spPr>
        <p:txBody>
          <a:bodyPr wrap="square" rtlCol="0">
            <a:spAutoFit/>
          </a:bodyPr>
          <a:lstStyle/>
          <a:p>
            <a:r>
              <a:rPr lang="en-US" sz="3200" b="1" dirty="0">
                <a:latin typeface="Palatino Linotype" pitchFamily="18" charset="0"/>
              </a:rPr>
              <a:t>Resource: </a:t>
            </a:r>
          </a:p>
          <a:p>
            <a:r>
              <a:rPr lang="en-US" sz="3200" b="1" dirty="0">
                <a:latin typeface="Palatino Linotype" pitchFamily="18" charset="0"/>
              </a:rPr>
              <a:t>Jodhpur Polo Team</a:t>
            </a:r>
            <a:endParaRPr lang="en-IN" sz="3200" b="1" dirty="0">
              <a:latin typeface="Palatino Linotype" pitchFamily="18" charset="0"/>
            </a:endParaRPr>
          </a:p>
        </p:txBody>
      </p:sp>
    </p:spTree>
    <p:extLst>
      <p:ext uri="{BB962C8B-B14F-4D97-AF65-F5344CB8AC3E}">
        <p14:creationId xmlns:p14="http://schemas.microsoft.com/office/powerpoint/2010/main" val="231855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MT WEBSITE PRODUCT PHOTOS\DSC_012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716016" y="2204864"/>
            <a:ext cx="3390888" cy="15747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D:\MMT WEBSITE PRODUCT PHOTOS\DSC_028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3200" y="4360409"/>
            <a:ext cx="2359152" cy="2194560"/>
          </a:xfrm>
          <a:prstGeom prst="rect">
            <a:avLst/>
          </a:prstGeom>
          <a:noFill/>
          <a:ln w="38100">
            <a:solidFill>
              <a:srgbClr val="000066"/>
            </a:solidFill>
          </a:ln>
          <a:extLst>
            <a:ext uri="{909E8E84-426E-40DD-AFC4-6F175D3DCCD1}">
              <a14:hiddenFill xmlns:a14="http://schemas.microsoft.com/office/drawing/2010/main">
                <a:solidFill>
                  <a:srgbClr val="FFFFFF"/>
                </a:solidFill>
              </a14:hiddenFill>
            </a:ext>
          </a:extLst>
        </p:spPr>
      </p:pic>
      <p:pic>
        <p:nvPicPr>
          <p:cNvPr id="7172" name="Picture 4" descr="D:\MMT WEBSITE PRODUCT PHOTOS\DSC_032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63244" y="4386012"/>
            <a:ext cx="2370125" cy="21433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173" name="Picture 5" descr="D:\MMT WEBSITE PRODUCT PHOTOS\DSC_0011.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67544" y="2489708"/>
            <a:ext cx="2828579" cy="40396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3165" y="1192396"/>
            <a:ext cx="5400600" cy="584775"/>
          </a:xfrm>
          <a:prstGeom prst="rect">
            <a:avLst/>
          </a:prstGeom>
          <a:noFill/>
        </p:spPr>
        <p:txBody>
          <a:bodyPr wrap="square" rtlCol="0">
            <a:spAutoFit/>
          </a:bodyPr>
          <a:lstStyle/>
          <a:p>
            <a:r>
              <a:rPr lang="en-US" sz="3200" b="1" dirty="0">
                <a:latin typeface="Palatino Linotype" pitchFamily="18" charset="0"/>
              </a:rPr>
              <a:t>Resource: Jodhpur Royalty</a:t>
            </a:r>
            <a:endParaRPr lang="en-IN" sz="3200" b="1" dirty="0">
              <a:latin typeface="Palatino Linotype" pitchFamily="18" charset="0"/>
            </a:endParaRPr>
          </a:p>
        </p:txBody>
      </p:sp>
    </p:spTree>
    <p:extLst>
      <p:ext uri="{BB962C8B-B14F-4D97-AF65-F5344CB8AC3E}">
        <p14:creationId xmlns:p14="http://schemas.microsoft.com/office/powerpoint/2010/main" val="3063236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email"/>
          <a:srcRect/>
          <a:stretch>
            <a:fillRect/>
          </a:stretch>
        </p:blipFill>
        <p:spPr bwMode="auto">
          <a:xfrm>
            <a:off x="142844" y="428604"/>
            <a:ext cx="4205292" cy="5904000"/>
          </a:xfrm>
          <a:prstGeom prst="rect">
            <a:avLst/>
          </a:prstGeom>
          <a:noFill/>
          <a:ln w="9525">
            <a:noFill/>
            <a:miter lim="800000"/>
            <a:headEnd/>
            <a:tailEnd/>
          </a:ln>
          <a:effectLst/>
        </p:spPr>
      </p:pic>
      <p:sp>
        <p:nvSpPr>
          <p:cNvPr id="3" name="TextBox 2"/>
          <p:cNvSpPr txBox="1"/>
          <p:nvPr/>
        </p:nvSpPr>
        <p:spPr>
          <a:xfrm>
            <a:off x="4964462" y="908720"/>
            <a:ext cx="3429024" cy="1200329"/>
          </a:xfrm>
          <a:prstGeom prst="rect">
            <a:avLst/>
          </a:prstGeom>
          <a:noFill/>
        </p:spPr>
        <p:txBody>
          <a:bodyPr wrap="square" rtlCol="0">
            <a:spAutoFit/>
          </a:bodyPr>
          <a:lstStyle/>
          <a:p>
            <a:r>
              <a:rPr lang="en-US" sz="3600" b="1" dirty="0">
                <a:latin typeface="+mj-lt"/>
              </a:rPr>
              <a:t>Resource: Exhibitions</a:t>
            </a:r>
            <a:endParaRPr lang="en-IN" sz="3600" b="1" dirty="0">
              <a:latin typeface="+mj-lt"/>
            </a:endParaRPr>
          </a:p>
        </p:txBody>
      </p:sp>
      <p:pic>
        <p:nvPicPr>
          <p:cNvPr id="4" name="Picture 2" descr="D:\MMT WEBSITE PRODUCT PHOTOS\DSC_002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652119" y="2564904"/>
            <a:ext cx="2456879" cy="3562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D:\MMT WEBSITE PRODUCT PHOTOS\DSC_0045.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269400" y="908720"/>
            <a:ext cx="2705088" cy="23114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descr="D:\MMT WEBSITE PRODUCT PHOTOS\DSC_0048.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426000" y="3886200"/>
            <a:ext cx="2391888" cy="23749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7413" name="Picture 5" descr="D:\MMT WEBSITE PRODUCT PHOTOS\DSC_005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552" y="1023401"/>
            <a:ext cx="4937760" cy="47731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48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591A7-5159-45B5-8DED-63544DE0C0DD}"/>
              </a:ext>
            </a:extLst>
          </p:cNvPr>
          <p:cNvSpPr txBox="1"/>
          <p:nvPr/>
        </p:nvSpPr>
        <p:spPr>
          <a:xfrm>
            <a:off x="838200" y="762000"/>
            <a:ext cx="7620000" cy="4524315"/>
          </a:xfrm>
          <a:prstGeom prst="rect">
            <a:avLst/>
          </a:prstGeom>
          <a:noFill/>
        </p:spPr>
        <p:txBody>
          <a:bodyPr wrap="square" rtlCol="0">
            <a:spAutoFit/>
          </a:bodyPr>
          <a:lstStyle/>
          <a:p>
            <a:pPr algn="ctr"/>
            <a:r>
              <a:rPr lang="en-IN" sz="3600" b="1" dirty="0">
                <a:solidFill>
                  <a:schemeClr val="bg1"/>
                </a:solidFill>
                <a:latin typeface="Palatino Linotype" panose="02040502050505030304" pitchFamily="18" charset="0"/>
              </a:rPr>
              <a:t>In Chowmahalla, the collections and the monument presented a more limited range of options.  One of the most popular objects in the palace is a 1912 bright yellow Rolls Royce.  This thus became a focus of what proved to be extremely popular products.  </a:t>
            </a:r>
          </a:p>
        </p:txBody>
      </p:sp>
    </p:spTree>
    <p:extLst>
      <p:ext uri="{BB962C8B-B14F-4D97-AF65-F5344CB8AC3E}">
        <p14:creationId xmlns:p14="http://schemas.microsoft.com/office/powerpoint/2010/main" val="3327011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52BA6-08DF-4BC4-BECE-231BBC1E84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2" r="48823" b="50000"/>
          <a:stretch/>
        </p:blipFill>
        <p:spPr>
          <a:xfrm>
            <a:off x="914400" y="173182"/>
            <a:ext cx="3314105" cy="3276600"/>
          </a:xfrm>
          <a:prstGeom prst="rect">
            <a:avLst/>
          </a:prstGeom>
          <a:ln w="38100">
            <a:solidFill>
              <a:schemeClr val="tx1"/>
            </a:solidFill>
          </a:ln>
        </p:spPr>
      </p:pic>
      <p:pic>
        <p:nvPicPr>
          <p:cNvPr id="5" name="Picture 4">
            <a:extLst>
              <a:ext uri="{FF2B5EF4-FFF2-40B4-BE49-F238E27FC236}">
                <a16:creationId xmlns:a16="http://schemas.microsoft.com/office/drawing/2014/main" id="{CC9AFE03-D81D-48A0-B608-CB735A0AF4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45" r="49007" b="41111"/>
          <a:stretch/>
        </p:blipFill>
        <p:spPr>
          <a:xfrm>
            <a:off x="5181600" y="209782"/>
            <a:ext cx="3394067" cy="3240000"/>
          </a:xfrm>
          <a:prstGeom prst="rect">
            <a:avLst/>
          </a:prstGeom>
          <a:ln w="28575">
            <a:solidFill>
              <a:schemeClr val="tx1"/>
            </a:solidFill>
          </a:ln>
        </p:spPr>
      </p:pic>
      <p:pic>
        <p:nvPicPr>
          <p:cNvPr id="7" name="Picture 6">
            <a:extLst>
              <a:ext uri="{FF2B5EF4-FFF2-40B4-BE49-F238E27FC236}">
                <a16:creationId xmlns:a16="http://schemas.microsoft.com/office/drawing/2014/main" id="{B72E62B4-FA44-4F14-8B8E-2A31471B84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33" t="8754" r="10834" b="45284"/>
          <a:stretch/>
        </p:blipFill>
        <p:spPr>
          <a:xfrm>
            <a:off x="685800" y="4016456"/>
            <a:ext cx="4156617" cy="2052000"/>
          </a:xfrm>
          <a:prstGeom prst="rect">
            <a:avLst/>
          </a:prstGeom>
          <a:ln w="38100">
            <a:solidFill>
              <a:schemeClr val="tx1"/>
            </a:solidFill>
          </a:ln>
        </p:spPr>
      </p:pic>
      <p:pic>
        <p:nvPicPr>
          <p:cNvPr id="11" name="Picture 10">
            <a:extLst>
              <a:ext uri="{FF2B5EF4-FFF2-40B4-BE49-F238E27FC236}">
                <a16:creationId xmlns:a16="http://schemas.microsoft.com/office/drawing/2014/main" id="{1B10EF67-34AC-4367-BE6E-4206B9A787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18" t="5555" r="4637" b="30494"/>
          <a:stretch/>
        </p:blipFill>
        <p:spPr>
          <a:xfrm>
            <a:off x="5126182" y="3967965"/>
            <a:ext cx="3780680" cy="2448000"/>
          </a:xfrm>
          <a:prstGeom prst="rect">
            <a:avLst/>
          </a:prstGeom>
          <a:ln w="38100">
            <a:solidFill>
              <a:schemeClr val="tx1"/>
            </a:solidFill>
          </a:ln>
        </p:spPr>
      </p:pic>
    </p:spTree>
    <p:extLst>
      <p:ext uri="{BB962C8B-B14F-4D97-AF65-F5344CB8AC3E}">
        <p14:creationId xmlns:p14="http://schemas.microsoft.com/office/powerpoint/2010/main" val="4280851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EA4406-716B-41EF-B09A-FDC0C23A1A6C}"/>
              </a:ext>
            </a:extLst>
          </p:cNvPr>
          <p:cNvSpPr txBox="1"/>
          <p:nvPr/>
        </p:nvSpPr>
        <p:spPr>
          <a:xfrm>
            <a:off x="685800" y="1219200"/>
            <a:ext cx="7391400" cy="3970318"/>
          </a:xfrm>
          <a:prstGeom prst="rect">
            <a:avLst/>
          </a:prstGeom>
          <a:noFill/>
        </p:spPr>
        <p:txBody>
          <a:bodyPr wrap="square" rtlCol="0">
            <a:spAutoFit/>
          </a:bodyPr>
          <a:lstStyle/>
          <a:p>
            <a:pPr algn="ctr"/>
            <a:r>
              <a:rPr lang="en-IN" sz="3600" b="1" dirty="0">
                <a:solidFill>
                  <a:schemeClr val="bg1"/>
                </a:solidFill>
                <a:latin typeface="Palatino Linotype" panose="02040502050505030304" pitchFamily="18" charset="0"/>
              </a:rPr>
              <a:t>Other sources for the initial product line were an impressive collection of swords, images of the early Nizams, and a beautiful 19</a:t>
            </a:r>
            <a:r>
              <a:rPr lang="en-IN" sz="3600" b="1" baseline="30000" dirty="0">
                <a:solidFill>
                  <a:schemeClr val="bg1"/>
                </a:solidFill>
                <a:latin typeface="Palatino Linotype" panose="02040502050505030304" pitchFamily="18" charset="0"/>
              </a:rPr>
              <a:t>th</a:t>
            </a:r>
            <a:r>
              <a:rPr lang="en-IN" sz="3600" b="1" dirty="0">
                <a:solidFill>
                  <a:schemeClr val="bg1"/>
                </a:solidFill>
                <a:latin typeface="Palatino Linotype" panose="02040502050505030304" pitchFamily="18" charset="0"/>
              </a:rPr>
              <a:t> century </a:t>
            </a:r>
            <a:r>
              <a:rPr lang="en-IN" sz="3600" b="1" dirty="0" err="1">
                <a:solidFill>
                  <a:schemeClr val="bg1"/>
                </a:solidFill>
                <a:latin typeface="Palatino Linotype" panose="02040502050505030304" pitchFamily="18" charset="0"/>
              </a:rPr>
              <a:t>Deen</a:t>
            </a:r>
            <a:r>
              <a:rPr lang="en-IN" sz="3600" b="1" dirty="0">
                <a:solidFill>
                  <a:schemeClr val="bg1"/>
                </a:solidFill>
                <a:latin typeface="Palatino Linotype" panose="02040502050505030304" pitchFamily="18" charset="0"/>
              </a:rPr>
              <a:t> Dayal photograph of the monument itself. </a:t>
            </a:r>
          </a:p>
        </p:txBody>
      </p:sp>
    </p:spTree>
    <p:extLst>
      <p:ext uri="{BB962C8B-B14F-4D97-AF65-F5344CB8AC3E}">
        <p14:creationId xmlns:p14="http://schemas.microsoft.com/office/powerpoint/2010/main" val="968109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C49B0-CD38-49D5-9520-85DDB4558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762000"/>
            <a:ext cx="3151522" cy="4464000"/>
          </a:xfrm>
          <a:prstGeom prst="rect">
            <a:avLst/>
          </a:prstGeom>
          <a:ln w="57150">
            <a:solidFill>
              <a:schemeClr val="tx1"/>
            </a:solidFill>
          </a:ln>
        </p:spPr>
      </p:pic>
      <p:pic>
        <p:nvPicPr>
          <p:cNvPr id="5" name="Picture 4">
            <a:extLst>
              <a:ext uri="{FF2B5EF4-FFF2-40B4-BE49-F238E27FC236}">
                <a16:creationId xmlns:a16="http://schemas.microsoft.com/office/drawing/2014/main" id="{959A297B-4286-4E34-AE0E-ACAF245E6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58000"/>
            <a:ext cx="4243812" cy="5472000"/>
          </a:xfrm>
          <a:prstGeom prst="rect">
            <a:avLst/>
          </a:prstGeom>
          <a:ln w="38100">
            <a:solidFill>
              <a:schemeClr val="tx1"/>
            </a:solidFill>
          </a:ln>
        </p:spPr>
      </p:pic>
    </p:spTree>
    <p:extLst>
      <p:ext uri="{BB962C8B-B14F-4D97-AF65-F5344CB8AC3E}">
        <p14:creationId xmlns:p14="http://schemas.microsoft.com/office/powerpoint/2010/main" val="382064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CFEC1-692F-42AD-9FF9-820A105273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167" t="4048" r="5000" b="13475"/>
          <a:stretch/>
        </p:blipFill>
        <p:spPr>
          <a:xfrm>
            <a:off x="762000" y="609600"/>
            <a:ext cx="3276600" cy="5334000"/>
          </a:xfrm>
          <a:prstGeom prst="rect">
            <a:avLst/>
          </a:prstGeom>
          <a:ln w="57150">
            <a:solidFill>
              <a:schemeClr val="tx1"/>
            </a:solidFill>
          </a:ln>
        </p:spPr>
      </p:pic>
      <p:pic>
        <p:nvPicPr>
          <p:cNvPr id="7" name="Picture 6">
            <a:extLst>
              <a:ext uri="{FF2B5EF4-FFF2-40B4-BE49-F238E27FC236}">
                <a16:creationId xmlns:a16="http://schemas.microsoft.com/office/drawing/2014/main" id="{7623F534-1D28-428C-B159-A8223E10DB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67" t="22894" r="9167" b="24073"/>
          <a:stretch/>
        </p:blipFill>
        <p:spPr>
          <a:xfrm>
            <a:off x="4214200" y="3657600"/>
            <a:ext cx="4636000" cy="2196000"/>
          </a:xfrm>
          <a:prstGeom prst="rect">
            <a:avLst/>
          </a:prstGeom>
          <a:ln w="38100">
            <a:solidFill>
              <a:schemeClr val="tx1"/>
            </a:solidFill>
          </a:ln>
        </p:spPr>
      </p:pic>
      <p:pic>
        <p:nvPicPr>
          <p:cNvPr id="9" name="Picture 8">
            <a:extLst>
              <a:ext uri="{FF2B5EF4-FFF2-40B4-BE49-F238E27FC236}">
                <a16:creationId xmlns:a16="http://schemas.microsoft.com/office/drawing/2014/main" id="{CBA20DB3-0372-4876-9F94-C85E618E81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7" t="24073" r="10833" b="22894"/>
          <a:stretch/>
        </p:blipFill>
        <p:spPr>
          <a:xfrm>
            <a:off x="4214200" y="685800"/>
            <a:ext cx="4612800" cy="2232000"/>
          </a:xfrm>
          <a:prstGeom prst="rect">
            <a:avLst/>
          </a:prstGeom>
          <a:ln w="38100">
            <a:solidFill>
              <a:schemeClr val="tx1"/>
            </a:solidFill>
          </a:ln>
        </p:spPr>
      </p:pic>
    </p:spTree>
    <p:extLst>
      <p:ext uri="{BB962C8B-B14F-4D97-AF65-F5344CB8AC3E}">
        <p14:creationId xmlns:p14="http://schemas.microsoft.com/office/powerpoint/2010/main" val="229509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1A4006-CF9A-49AA-8504-3CC672604006}"/>
              </a:ext>
            </a:extLst>
          </p:cNvPr>
          <p:cNvSpPr txBox="1"/>
          <p:nvPr/>
        </p:nvSpPr>
        <p:spPr>
          <a:xfrm>
            <a:off x="4114800" y="2971800"/>
            <a:ext cx="914400" cy="914400"/>
          </a:xfrm>
          <a:prstGeom prst="rect">
            <a:avLst/>
          </a:prstGeom>
          <a:noFill/>
        </p:spPr>
        <p:txBody>
          <a:bodyPr wrap="square" rtlCol="0">
            <a:spAutoFit/>
          </a:bodyPr>
          <a:lstStyle/>
          <a:p>
            <a:endParaRPr lang="en-IN" dirty="0"/>
          </a:p>
        </p:txBody>
      </p:sp>
      <p:sp>
        <p:nvSpPr>
          <p:cNvPr id="2" name="TextBox 1">
            <a:extLst>
              <a:ext uri="{FF2B5EF4-FFF2-40B4-BE49-F238E27FC236}">
                <a16:creationId xmlns:a16="http://schemas.microsoft.com/office/drawing/2014/main" id="{DA079754-5466-427D-A422-769ABBCCC406}"/>
              </a:ext>
            </a:extLst>
          </p:cNvPr>
          <p:cNvSpPr txBox="1"/>
          <p:nvPr/>
        </p:nvSpPr>
        <p:spPr>
          <a:xfrm>
            <a:off x="304800" y="685800"/>
            <a:ext cx="8229600" cy="4832092"/>
          </a:xfrm>
          <a:prstGeom prst="rect">
            <a:avLst/>
          </a:prstGeom>
          <a:noFill/>
        </p:spPr>
        <p:txBody>
          <a:bodyPr wrap="square" rtlCol="0">
            <a:spAutoFit/>
          </a:bodyPr>
          <a:lstStyle/>
          <a:p>
            <a:pPr algn="ctr"/>
            <a:r>
              <a:rPr lang="en-IN" sz="2800" b="1" dirty="0">
                <a:solidFill>
                  <a:schemeClr val="bg1"/>
                </a:solidFill>
                <a:latin typeface="Palatino Linotype" panose="02040502050505030304" pitchFamily="18" charset="0"/>
              </a:rPr>
              <a:t>Yet in spite of this great wealth of cultural and heritage treasures, as late as the mid-1990s, India did not possess a single professional </a:t>
            </a:r>
          </a:p>
          <a:p>
            <a:pPr algn="ctr"/>
            <a:r>
              <a:rPr lang="en-IN" sz="2800" b="1" dirty="0">
                <a:solidFill>
                  <a:schemeClr val="bg1"/>
                </a:solidFill>
                <a:latin typeface="Palatino Linotype" panose="02040502050505030304" pitchFamily="18" charset="0"/>
              </a:rPr>
              <a:t>museum shop.  </a:t>
            </a:r>
          </a:p>
          <a:p>
            <a:pPr algn="ctr"/>
            <a:endParaRPr lang="en-IN" sz="2800" b="1" dirty="0">
              <a:solidFill>
                <a:schemeClr val="bg1"/>
              </a:solidFill>
              <a:latin typeface="Palatino Linotype" panose="02040502050505030304" pitchFamily="18" charset="0"/>
            </a:endParaRPr>
          </a:p>
          <a:p>
            <a:pPr algn="ctr"/>
            <a:r>
              <a:rPr lang="en-IN" sz="2800" b="1" dirty="0">
                <a:solidFill>
                  <a:schemeClr val="bg1"/>
                </a:solidFill>
                <a:latin typeface="Palatino Linotype" panose="02040502050505030304" pitchFamily="18" charset="0"/>
              </a:rPr>
              <a:t>A few of the larger museums offered some publications and plaster of </a:t>
            </a:r>
            <a:r>
              <a:rPr lang="en-IN" sz="2800" b="1" dirty="0" err="1">
                <a:solidFill>
                  <a:schemeClr val="bg1"/>
                </a:solidFill>
                <a:latin typeface="Palatino Linotype" panose="02040502050505030304" pitchFamily="18" charset="0"/>
              </a:rPr>
              <a:t>paris</a:t>
            </a:r>
            <a:r>
              <a:rPr lang="en-IN" sz="2800" b="1" dirty="0">
                <a:solidFill>
                  <a:schemeClr val="bg1"/>
                </a:solidFill>
                <a:latin typeface="Palatino Linotype" panose="02040502050505030304" pitchFamily="18" charset="0"/>
              </a:rPr>
              <a:t> reproductions of sculptures, tucked into dusty corners.  </a:t>
            </a:r>
          </a:p>
          <a:p>
            <a:pPr algn="ctr"/>
            <a:endParaRPr lang="en-IN" sz="2800" b="1" dirty="0">
              <a:solidFill>
                <a:schemeClr val="bg1"/>
              </a:solidFill>
              <a:latin typeface="Palatino Linotype" panose="02040502050505030304" pitchFamily="18" charset="0"/>
            </a:endParaRPr>
          </a:p>
          <a:p>
            <a:pPr algn="ctr"/>
            <a:r>
              <a:rPr lang="en-IN" sz="2800" b="1" dirty="0">
                <a:solidFill>
                  <a:schemeClr val="bg1"/>
                </a:solidFill>
                <a:latin typeface="Palatino Linotype" panose="02040502050505030304" pitchFamily="18" charset="0"/>
              </a:rPr>
              <a:t>Otherwise, the concept and the potential were unknown.  </a:t>
            </a:r>
          </a:p>
        </p:txBody>
      </p:sp>
    </p:spTree>
    <p:extLst>
      <p:ext uri="{BB962C8B-B14F-4D97-AF65-F5344CB8AC3E}">
        <p14:creationId xmlns:p14="http://schemas.microsoft.com/office/powerpoint/2010/main" val="693011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0569AD-E7A8-4069-9D5C-E0379E35F8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3" t="4048" r="4167" b="21722"/>
          <a:stretch/>
        </p:blipFill>
        <p:spPr>
          <a:xfrm>
            <a:off x="312000" y="990600"/>
            <a:ext cx="8520000" cy="5112000"/>
          </a:xfrm>
          <a:prstGeom prst="rect">
            <a:avLst/>
          </a:prstGeom>
          <a:ln w="57150">
            <a:solidFill>
              <a:schemeClr val="tx1"/>
            </a:solidFill>
          </a:ln>
        </p:spPr>
      </p:pic>
    </p:spTree>
    <p:extLst>
      <p:ext uri="{BB962C8B-B14F-4D97-AF65-F5344CB8AC3E}">
        <p14:creationId xmlns:p14="http://schemas.microsoft.com/office/powerpoint/2010/main" val="3482244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5B84-488C-46CC-AB90-B586C407E76E}"/>
              </a:ext>
            </a:extLst>
          </p:cNvPr>
          <p:cNvSpPr txBox="1"/>
          <p:nvPr/>
        </p:nvSpPr>
        <p:spPr>
          <a:xfrm>
            <a:off x="228600" y="685800"/>
            <a:ext cx="8686800" cy="5509200"/>
          </a:xfrm>
          <a:prstGeom prst="rect">
            <a:avLst/>
          </a:prstGeom>
          <a:noFill/>
        </p:spPr>
        <p:txBody>
          <a:bodyPr wrap="square" rtlCol="0">
            <a:spAutoFit/>
          </a:bodyPr>
          <a:lstStyle/>
          <a:p>
            <a:pPr algn="ctr"/>
            <a:r>
              <a:rPr lang="en-IN" sz="3200" b="1" dirty="0">
                <a:solidFill>
                  <a:schemeClr val="bg1"/>
                </a:solidFill>
                <a:latin typeface="Palatino Linotype" panose="02040502050505030304" pitchFamily="18" charset="0"/>
              </a:rPr>
              <a:t>For the</a:t>
            </a:r>
          </a:p>
          <a:p>
            <a:pPr algn="ctr"/>
            <a:r>
              <a:rPr lang="en-IN" sz="3200" b="1" dirty="0">
                <a:solidFill>
                  <a:schemeClr val="bg1"/>
                </a:solidFill>
                <a:latin typeface="Palatino Linotype" panose="02040502050505030304" pitchFamily="18" charset="0"/>
              </a:rPr>
              <a:t> INDIRA GANDHI MEMORIAL MUSEUM project, we avoided a political tightrope by concentrating on a few quotes of Mrs. Gandhi’s, and on an image of her.  </a:t>
            </a:r>
          </a:p>
          <a:p>
            <a:pPr algn="ctr"/>
            <a:endParaRPr lang="en-IN" sz="3200" b="1" dirty="0">
              <a:solidFill>
                <a:schemeClr val="bg1"/>
              </a:solidFill>
              <a:latin typeface="Palatino Linotype" panose="02040502050505030304" pitchFamily="18" charset="0"/>
            </a:endParaRPr>
          </a:p>
          <a:p>
            <a:pPr algn="ctr"/>
            <a:endParaRPr lang="en-IN" sz="3200" b="1" dirty="0">
              <a:solidFill>
                <a:schemeClr val="bg1"/>
              </a:solidFill>
              <a:latin typeface="Palatino Linotype" panose="02040502050505030304" pitchFamily="18" charset="0"/>
            </a:endParaRPr>
          </a:p>
          <a:p>
            <a:pPr algn="ctr"/>
            <a:r>
              <a:rPr lang="en-IN" sz="3200" b="1" dirty="0">
                <a:solidFill>
                  <a:schemeClr val="bg1"/>
                </a:solidFill>
                <a:latin typeface="Palatino Linotype" panose="02040502050505030304" pitchFamily="18" charset="0"/>
              </a:rPr>
              <a:t>Since visitors to this museum come (by the busload!) from all corners of India, all products were done in several languages, in addition to English</a:t>
            </a:r>
            <a:r>
              <a:rPr lang="en-IN" b="1" dirty="0">
                <a:solidFill>
                  <a:schemeClr val="bg1"/>
                </a:solidFill>
                <a:latin typeface="Palatino Linotype" panose="02040502050505030304" pitchFamily="18" charset="0"/>
              </a:rPr>
              <a:t>.  </a:t>
            </a:r>
          </a:p>
        </p:txBody>
      </p:sp>
    </p:spTree>
    <p:extLst>
      <p:ext uri="{BB962C8B-B14F-4D97-AF65-F5344CB8AC3E}">
        <p14:creationId xmlns:p14="http://schemas.microsoft.com/office/powerpoint/2010/main" val="2628238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E99035-756C-4AE7-909A-F1D06B91451E}"/>
              </a:ext>
            </a:extLst>
          </p:cNvPr>
          <p:cNvPicPr>
            <a:picLocks noChangeAspect="1"/>
          </p:cNvPicPr>
          <p:nvPr/>
        </p:nvPicPr>
        <p:blipFill rotWithShape="1">
          <a:blip r:embed="rId2"/>
          <a:srcRect t="12370" b="17074"/>
          <a:stretch/>
        </p:blipFill>
        <p:spPr>
          <a:xfrm>
            <a:off x="0" y="2265218"/>
            <a:ext cx="9144000" cy="4572000"/>
          </a:xfrm>
          <a:prstGeom prst="rect">
            <a:avLst/>
          </a:prstGeom>
          <a:ln w="38100">
            <a:solidFill>
              <a:schemeClr val="tx1"/>
            </a:solidFill>
          </a:ln>
        </p:spPr>
      </p:pic>
      <p:sp>
        <p:nvSpPr>
          <p:cNvPr id="3" name="TextBox 2">
            <a:extLst>
              <a:ext uri="{FF2B5EF4-FFF2-40B4-BE49-F238E27FC236}">
                <a16:creationId xmlns:a16="http://schemas.microsoft.com/office/drawing/2014/main" id="{3EDC397B-3B92-43A6-9FF0-28C67189600D}"/>
              </a:ext>
            </a:extLst>
          </p:cNvPr>
          <p:cNvSpPr txBox="1"/>
          <p:nvPr/>
        </p:nvSpPr>
        <p:spPr>
          <a:xfrm>
            <a:off x="457200" y="762000"/>
            <a:ext cx="8001000" cy="1200329"/>
          </a:xfrm>
          <a:prstGeom prst="rect">
            <a:avLst/>
          </a:prstGeom>
          <a:noFill/>
        </p:spPr>
        <p:txBody>
          <a:bodyPr wrap="square" rtlCol="0">
            <a:spAutoFit/>
          </a:bodyPr>
          <a:lstStyle/>
          <a:p>
            <a:pPr algn="ctr"/>
            <a:r>
              <a:rPr lang="en-IN" b="1" dirty="0">
                <a:solidFill>
                  <a:srgbClr val="000066"/>
                </a:solidFill>
                <a:latin typeface="Palatino Linotype" panose="02040502050505030304" pitchFamily="18" charset="0"/>
              </a:rPr>
              <a:t>Based on Quote:</a:t>
            </a:r>
          </a:p>
          <a:p>
            <a:pPr algn="ctr"/>
            <a:r>
              <a:rPr lang="en-IN" b="1" dirty="0">
                <a:solidFill>
                  <a:srgbClr val="000066"/>
                </a:solidFill>
                <a:latin typeface="Palatino Linotype" panose="02040502050505030304" pitchFamily="18" charset="0"/>
              </a:rPr>
              <a:t>“I Cannot Understand how Anyone Can be Indian and Not be Proud.” </a:t>
            </a:r>
          </a:p>
        </p:txBody>
      </p:sp>
    </p:spTree>
    <p:extLst>
      <p:ext uri="{BB962C8B-B14F-4D97-AF65-F5344CB8AC3E}">
        <p14:creationId xmlns:p14="http://schemas.microsoft.com/office/powerpoint/2010/main" val="2743902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1C65F0-B964-48D5-BBBC-32F2D38AEB64}"/>
              </a:ext>
            </a:extLst>
          </p:cNvPr>
          <p:cNvPicPr>
            <a:picLocks noChangeAspect="1"/>
          </p:cNvPicPr>
          <p:nvPr/>
        </p:nvPicPr>
        <p:blipFill rotWithShape="1">
          <a:blip r:embed="rId2"/>
          <a:srcRect l="5000" t="12370" r="1666" b="19426"/>
          <a:stretch/>
        </p:blipFill>
        <p:spPr>
          <a:xfrm>
            <a:off x="762000" y="2590800"/>
            <a:ext cx="7924967" cy="4104000"/>
          </a:xfrm>
          <a:prstGeom prst="rect">
            <a:avLst/>
          </a:prstGeom>
          <a:ln w="38100">
            <a:solidFill>
              <a:schemeClr val="tx1"/>
            </a:solidFill>
          </a:ln>
        </p:spPr>
      </p:pic>
      <p:sp>
        <p:nvSpPr>
          <p:cNvPr id="3" name="TextBox 2">
            <a:extLst>
              <a:ext uri="{FF2B5EF4-FFF2-40B4-BE49-F238E27FC236}">
                <a16:creationId xmlns:a16="http://schemas.microsoft.com/office/drawing/2014/main" id="{02D9DF1D-C19D-4A66-9599-79A06242B65B}"/>
              </a:ext>
            </a:extLst>
          </p:cNvPr>
          <p:cNvSpPr txBox="1"/>
          <p:nvPr/>
        </p:nvSpPr>
        <p:spPr>
          <a:xfrm>
            <a:off x="1066800" y="609600"/>
            <a:ext cx="7467599" cy="1508105"/>
          </a:xfrm>
          <a:prstGeom prst="rect">
            <a:avLst/>
          </a:prstGeom>
          <a:noFill/>
        </p:spPr>
        <p:txBody>
          <a:bodyPr wrap="square" rtlCol="0">
            <a:spAutoFit/>
          </a:bodyPr>
          <a:lstStyle/>
          <a:p>
            <a:pPr algn="ctr"/>
            <a:r>
              <a:rPr lang="en-IN" b="1" dirty="0">
                <a:solidFill>
                  <a:srgbClr val="000066"/>
                </a:solidFill>
                <a:latin typeface="Palatino Linotype" panose="02040502050505030304" pitchFamily="18" charset="0"/>
              </a:rPr>
              <a:t>Based on Quote:</a:t>
            </a:r>
          </a:p>
          <a:p>
            <a:pPr algn="ctr"/>
            <a:r>
              <a:rPr lang="en-IN" b="1" dirty="0">
                <a:solidFill>
                  <a:srgbClr val="000066"/>
                </a:solidFill>
                <a:latin typeface="Palatino Linotype" panose="02040502050505030304" pitchFamily="18" charset="0"/>
              </a:rPr>
              <a:t>“The World is My University”</a:t>
            </a:r>
          </a:p>
          <a:p>
            <a:pPr algn="ctr"/>
            <a:r>
              <a:rPr lang="en-IN" sz="2000" b="1" dirty="0">
                <a:solidFill>
                  <a:srgbClr val="000066"/>
                </a:solidFill>
                <a:latin typeface="Palatino Linotype" panose="02040502050505030304" pitchFamily="18" charset="0"/>
              </a:rPr>
              <a:t>(an entire line of products for school children was based on this quote) </a:t>
            </a:r>
            <a:r>
              <a:rPr lang="en-IN" b="1" dirty="0">
                <a:solidFill>
                  <a:srgbClr val="000066"/>
                </a:solidFill>
                <a:latin typeface="Palatino Linotype" panose="02040502050505030304" pitchFamily="18" charset="0"/>
              </a:rPr>
              <a:t> </a:t>
            </a:r>
          </a:p>
        </p:txBody>
      </p:sp>
    </p:spTree>
    <p:extLst>
      <p:ext uri="{BB962C8B-B14F-4D97-AF65-F5344CB8AC3E}">
        <p14:creationId xmlns:p14="http://schemas.microsoft.com/office/powerpoint/2010/main" val="609112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B5352-9585-4378-8C4A-145A17B9D5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89" b="3333"/>
          <a:stretch/>
        </p:blipFill>
        <p:spPr>
          <a:xfrm>
            <a:off x="3505200" y="1161000"/>
            <a:ext cx="5167581" cy="4536000"/>
          </a:xfrm>
          <a:prstGeom prst="rect">
            <a:avLst/>
          </a:prstGeom>
          <a:ln w="38100">
            <a:solidFill>
              <a:schemeClr val="tx1"/>
            </a:solidFill>
          </a:ln>
        </p:spPr>
      </p:pic>
      <p:sp>
        <p:nvSpPr>
          <p:cNvPr id="4" name="TextBox 3">
            <a:extLst>
              <a:ext uri="{FF2B5EF4-FFF2-40B4-BE49-F238E27FC236}">
                <a16:creationId xmlns:a16="http://schemas.microsoft.com/office/drawing/2014/main" id="{0D42715E-D453-4E80-ABF3-97F0BCDA51CA}"/>
              </a:ext>
            </a:extLst>
          </p:cNvPr>
          <p:cNvSpPr txBox="1"/>
          <p:nvPr/>
        </p:nvSpPr>
        <p:spPr>
          <a:xfrm>
            <a:off x="152400" y="457200"/>
            <a:ext cx="3124200" cy="5632311"/>
          </a:xfrm>
          <a:prstGeom prst="rect">
            <a:avLst/>
          </a:prstGeom>
          <a:noFill/>
        </p:spPr>
        <p:txBody>
          <a:bodyPr wrap="square" rtlCol="0">
            <a:spAutoFit/>
          </a:bodyPr>
          <a:lstStyle/>
          <a:p>
            <a:pPr algn="ctr"/>
            <a:r>
              <a:rPr lang="en-IN" sz="3600" b="1" dirty="0">
                <a:solidFill>
                  <a:srgbClr val="000066"/>
                </a:solidFill>
                <a:latin typeface="Palatino Linotype" panose="02040502050505030304" pitchFamily="18" charset="0"/>
              </a:rPr>
              <a:t>Products using an image of</a:t>
            </a:r>
          </a:p>
          <a:p>
            <a:pPr algn="ctr"/>
            <a:r>
              <a:rPr lang="en-IN" sz="3600" b="1" dirty="0">
                <a:solidFill>
                  <a:srgbClr val="000066"/>
                </a:solidFill>
                <a:latin typeface="Palatino Linotype" panose="02040502050505030304" pitchFamily="18" charset="0"/>
              </a:rPr>
              <a:t> Mrs. Gandhi, interspersed with words of traits or issues with which she is identified</a:t>
            </a:r>
            <a:r>
              <a:rPr lang="en-IN" b="1" dirty="0">
                <a:solidFill>
                  <a:srgbClr val="000066"/>
                </a:solidFill>
                <a:latin typeface="Palatino Linotype" panose="02040502050505030304" pitchFamily="18" charset="0"/>
              </a:rPr>
              <a:t>.</a:t>
            </a:r>
          </a:p>
        </p:txBody>
      </p:sp>
    </p:spTree>
    <p:extLst>
      <p:ext uri="{BB962C8B-B14F-4D97-AF65-F5344CB8AC3E}">
        <p14:creationId xmlns:p14="http://schemas.microsoft.com/office/powerpoint/2010/main" val="2212523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extBox 1"/>
          <p:cNvSpPr txBox="1"/>
          <p:nvPr/>
        </p:nvSpPr>
        <p:spPr>
          <a:xfrm>
            <a:off x="791580" y="920621"/>
            <a:ext cx="7560840" cy="5016758"/>
          </a:xfrm>
          <a:prstGeom prst="rect">
            <a:avLst/>
          </a:prstGeom>
          <a:noFill/>
        </p:spPr>
        <p:txBody>
          <a:bodyPr wrap="square" rtlCol="0">
            <a:spAutoFit/>
          </a:bodyPr>
          <a:lstStyle/>
          <a:p>
            <a:pPr algn="ctr"/>
            <a:r>
              <a:rPr lang="en-US" sz="3200" b="1" dirty="0">
                <a:latin typeface="Palatino Linotype" pitchFamily="18" charset="0"/>
              </a:rPr>
              <a:t>In all projects the basic guidelines to which we adhere:  </a:t>
            </a:r>
          </a:p>
          <a:p>
            <a:pPr algn="ctr"/>
            <a:endParaRPr lang="en-US" sz="3200" b="1" dirty="0">
              <a:latin typeface="Palatino Linotype" pitchFamily="18" charset="0"/>
            </a:endParaRPr>
          </a:p>
          <a:p>
            <a:pPr algn="ctr"/>
            <a:endParaRPr lang="en-US" sz="3200" b="1" dirty="0">
              <a:latin typeface="Palatino Linotype" pitchFamily="18" charset="0"/>
            </a:endParaRPr>
          </a:p>
          <a:p>
            <a:pPr algn="ctr"/>
            <a:r>
              <a:rPr lang="en-US" sz="3200" b="1" dirty="0">
                <a:latin typeface="Palatino Linotype" pitchFamily="18" charset="0"/>
              </a:rPr>
              <a:t>Authenticity</a:t>
            </a:r>
          </a:p>
          <a:p>
            <a:pPr algn="ctr"/>
            <a:r>
              <a:rPr lang="en-US" sz="3200" b="1" dirty="0">
                <a:latin typeface="Palatino Linotype" pitchFamily="18" charset="0"/>
              </a:rPr>
              <a:t> (of image, material, experience)</a:t>
            </a:r>
          </a:p>
          <a:p>
            <a:pPr algn="ctr"/>
            <a:endParaRPr lang="en-US" sz="3200" b="1" dirty="0">
              <a:latin typeface="Palatino Linotype" pitchFamily="18" charset="0"/>
            </a:endParaRPr>
          </a:p>
          <a:p>
            <a:pPr algn="ctr"/>
            <a:r>
              <a:rPr lang="en-US" sz="3200" b="1" dirty="0">
                <a:latin typeface="Palatino Linotype" pitchFamily="18" charset="0"/>
              </a:rPr>
              <a:t>Finest Quality, Fairest Prices</a:t>
            </a:r>
          </a:p>
          <a:p>
            <a:pPr algn="ctr"/>
            <a:endParaRPr lang="en-US" sz="3200" b="1" dirty="0">
              <a:latin typeface="Palatino Linotype" pitchFamily="18" charset="0"/>
            </a:endParaRPr>
          </a:p>
          <a:p>
            <a:pPr algn="ctr"/>
            <a:r>
              <a:rPr lang="en-US" sz="3200" b="1" dirty="0">
                <a:latin typeface="Palatino Linotype" pitchFamily="18" charset="0"/>
              </a:rPr>
              <a:t>Made in India </a:t>
            </a:r>
            <a:endParaRPr lang="en-IN" sz="3200" b="1" dirty="0">
              <a:latin typeface="Palatino Linotype" pitchFamily="18" charset="0"/>
            </a:endParaRPr>
          </a:p>
        </p:txBody>
      </p:sp>
    </p:spTree>
    <p:extLst>
      <p:ext uri="{BB962C8B-B14F-4D97-AF65-F5344CB8AC3E}">
        <p14:creationId xmlns:p14="http://schemas.microsoft.com/office/powerpoint/2010/main" val="612212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extBox 1"/>
          <p:cNvSpPr txBox="1"/>
          <p:nvPr/>
        </p:nvSpPr>
        <p:spPr>
          <a:xfrm>
            <a:off x="1447800" y="533400"/>
            <a:ext cx="6840760" cy="5139869"/>
          </a:xfrm>
          <a:prstGeom prst="rect">
            <a:avLst/>
          </a:prstGeom>
          <a:solidFill>
            <a:srgbClr val="CCCCFF"/>
          </a:solidFill>
        </p:spPr>
        <p:txBody>
          <a:bodyPr wrap="square" rtlCol="0">
            <a:spAutoFit/>
          </a:bodyPr>
          <a:lstStyle/>
          <a:p>
            <a:pPr algn="ctr"/>
            <a:r>
              <a:rPr lang="en-US" sz="3600" b="1" dirty="0">
                <a:latin typeface="Palatino Linotype" pitchFamily="18" charset="0"/>
              </a:rPr>
              <a:t>We also work for community involvement, through: </a:t>
            </a:r>
          </a:p>
          <a:p>
            <a:pPr algn="ctr"/>
            <a:endParaRPr lang="en-US" sz="3200" b="1" dirty="0">
              <a:latin typeface="Palatino Linotype" pitchFamily="18" charset="0"/>
            </a:endParaRPr>
          </a:p>
          <a:p>
            <a:pPr algn="ctr"/>
            <a:endParaRPr lang="en-US" sz="3200" b="1" dirty="0">
              <a:latin typeface="Palatino Linotype" pitchFamily="18" charset="0"/>
            </a:endParaRPr>
          </a:p>
          <a:p>
            <a:pPr algn="ctr"/>
            <a:r>
              <a:rPr lang="en-US" sz="3200" b="1" dirty="0">
                <a:latin typeface="Palatino Linotype" pitchFamily="18" charset="0"/>
              </a:rPr>
              <a:t>Products produced by NGOs and traditional craftspersons; </a:t>
            </a:r>
          </a:p>
          <a:p>
            <a:pPr algn="ctr"/>
            <a:endParaRPr lang="en-US" sz="3200" b="1" dirty="0">
              <a:latin typeface="Palatino Linotype" pitchFamily="18" charset="0"/>
            </a:endParaRPr>
          </a:p>
          <a:p>
            <a:pPr algn="ctr"/>
            <a:r>
              <a:rPr lang="en-US" sz="3200" b="1" dirty="0">
                <a:latin typeface="Palatino Linotype" pitchFamily="18" charset="0"/>
              </a:rPr>
              <a:t>Employment policies, especially providing opportunity and training to women and local youngsters. </a:t>
            </a:r>
            <a:endParaRPr lang="en-IN" sz="3200" b="1" dirty="0">
              <a:latin typeface="Palatino Linotype" pitchFamily="18" charset="0"/>
            </a:endParaRPr>
          </a:p>
        </p:txBody>
      </p:sp>
    </p:spTree>
    <p:extLst>
      <p:ext uri="{BB962C8B-B14F-4D97-AF65-F5344CB8AC3E}">
        <p14:creationId xmlns:p14="http://schemas.microsoft.com/office/powerpoint/2010/main" val="3880515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aureen\Pictures\SODHI, Sept 11\14.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3608" y="1456492"/>
            <a:ext cx="7132320" cy="4754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0" y="620688"/>
            <a:ext cx="6336704" cy="584775"/>
          </a:xfrm>
          <a:prstGeom prst="rect">
            <a:avLst/>
          </a:prstGeom>
          <a:noFill/>
        </p:spPr>
        <p:txBody>
          <a:bodyPr wrap="square" rtlCol="0">
            <a:spAutoFit/>
          </a:bodyPr>
          <a:lstStyle/>
          <a:p>
            <a:pPr algn="ctr"/>
            <a:r>
              <a:rPr lang="en-US" sz="3200" b="1" dirty="0">
                <a:latin typeface="Palatino Linotype" pitchFamily="18" charset="0"/>
              </a:rPr>
              <a:t>Crafts Bazaar</a:t>
            </a:r>
            <a:endParaRPr lang="en-IN" sz="3200" b="1" dirty="0">
              <a:latin typeface="Palatino Linotype" pitchFamily="18" charset="0"/>
            </a:endParaRPr>
          </a:p>
        </p:txBody>
      </p:sp>
    </p:spTree>
    <p:extLst>
      <p:ext uri="{BB962C8B-B14F-4D97-AF65-F5344CB8AC3E}">
        <p14:creationId xmlns:p14="http://schemas.microsoft.com/office/powerpoint/2010/main" val="491228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34425"/>
            <a:ext cx="6336704" cy="584775"/>
          </a:xfrm>
          <a:prstGeom prst="rect">
            <a:avLst/>
          </a:prstGeom>
          <a:noFill/>
        </p:spPr>
        <p:txBody>
          <a:bodyPr wrap="square" rtlCol="0">
            <a:spAutoFit/>
          </a:bodyPr>
          <a:lstStyle/>
          <a:p>
            <a:pPr algn="ctr"/>
            <a:r>
              <a:rPr lang="en-US" sz="3200" b="1" dirty="0">
                <a:latin typeface="Palatino Linotype" pitchFamily="18" charset="0"/>
              </a:rPr>
              <a:t> Products by Local NGOs</a:t>
            </a:r>
            <a:endParaRPr lang="en-IN" sz="3200" b="1" dirty="0">
              <a:latin typeface="Palatino Linotype" pitchFamily="18" charset="0"/>
            </a:endParaRPr>
          </a:p>
        </p:txBody>
      </p:sp>
      <p:pic>
        <p:nvPicPr>
          <p:cNvPr id="12290" name="Picture 2" descr="D:\MMT WEBSITE PRODUCT PHOTOS\DSC_0082.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914400" y="1630029"/>
            <a:ext cx="3657600" cy="237489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291" name="Picture 3" descr="D:\MMT WEBSITE PRODUCT PHOTOS\DSC_009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53119" y="4429493"/>
            <a:ext cx="4389120" cy="191265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AutoShape 2" descr="https://gm1.ggpht.com/CblBkg0h0kbunfJR73u3x3hM5gttm7nGstCJtu-5-S9CuXPRennx4aQReGaL3c2aqVtTouyonPm34pznYXx_C3upDJ-IWTi0PybWtDmcIEc7SAKGdmpO4-njxIQ8HeixQLmtRZK9jfZempsc2FIZNkBQFUcEuFBsMdZDNBDb5plClTd7ql2fJNILsWDB4IjeAomEfKhb3llzM18q5R6eQFttCzfN2TKw9G-NdhWn2kVlFmh6UNjIItYeYY87Tig1C0qdTDiyvMXCuyT4pTaSUfZn4GJybJ8eoUmk-vc-3LZuHxesIawoCCZHAeAOv70F7783cBRjzQ--_cU_hjaVf2NT-jcdMgkwJtElasJnx7uKc5gIigwCsScnfYVYlAKdvSiniNGVJJhnrTYScizaZQvwtMkDpSqhdCOYPigWOTvJNcqXv6n6xMkLdy11hr1dYGX1mDfoA_4w8jqX__jZh92-kDSYpML2-6CHY2AfnCjCAzm8f8XtW9-mX8WNih-cD__i2vvn4DBQEvOUB_kWe5Q-J7Yzaveqoyxxwc4_aI2gziVbmByTOgqCZ84l2xju1U8hePMTXJHeg5TP0Dp5y98ADHZOLmTBYiURsLadrjOOtgmLxhR-zDyWH2J5i6u-yfvQMixJPm6JYj97iMQ3kUaChjc4Kt4jbOyDoz-5HYK3Y0qjE11pCbu7kkVoIa9WrgprPwBEIh7leArH05TlhDlumRJDFtDR-Ng=s0-l75-ft-l75-ft">
            <a:extLst>
              <a:ext uri="{FF2B5EF4-FFF2-40B4-BE49-F238E27FC236}">
                <a16:creationId xmlns:a16="http://schemas.microsoft.com/office/drawing/2014/main" id="{2930C3CF-D05D-4A68-84EE-76E7B3B9356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5">
            <a:extLst>
              <a:ext uri="{FF2B5EF4-FFF2-40B4-BE49-F238E27FC236}">
                <a16:creationId xmlns:a16="http://schemas.microsoft.com/office/drawing/2014/main" id="{FD075E2E-AE9A-41E0-83DF-1083B1844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485312"/>
            <a:ext cx="3564000" cy="4752000"/>
          </a:xfrm>
          <a:prstGeom prst="rect">
            <a:avLst/>
          </a:prstGeom>
          <a:ln w="38100">
            <a:solidFill>
              <a:schemeClr val="tx1"/>
            </a:solidFill>
          </a:ln>
        </p:spPr>
      </p:pic>
    </p:spTree>
    <p:extLst>
      <p:ext uri="{BB962C8B-B14F-4D97-AF65-F5344CB8AC3E}">
        <p14:creationId xmlns:p14="http://schemas.microsoft.com/office/powerpoint/2010/main" val="3056860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992576-535F-4A70-A20B-BD6D0E3734D6}"/>
              </a:ext>
            </a:extLst>
          </p:cNvPr>
          <p:cNvSpPr txBox="1"/>
          <p:nvPr/>
        </p:nvSpPr>
        <p:spPr>
          <a:xfrm>
            <a:off x="876300" y="381000"/>
            <a:ext cx="7391400" cy="5632311"/>
          </a:xfrm>
          <a:prstGeom prst="rect">
            <a:avLst/>
          </a:prstGeom>
          <a:noFill/>
        </p:spPr>
        <p:txBody>
          <a:bodyPr wrap="square" rtlCol="0">
            <a:spAutoFit/>
          </a:bodyPr>
          <a:lstStyle/>
          <a:p>
            <a:pPr algn="ctr"/>
            <a:r>
              <a:rPr lang="en-IN" sz="3600" b="1" dirty="0">
                <a:solidFill>
                  <a:schemeClr val="bg1"/>
                </a:solidFill>
              </a:rPr>
              <a:t>POSITIVE OUTCOMES</a:t>
            </a:r>
          </a:p>
          <a:p>
            <a:pPr algn="ctr"/>
            <a:r>
              <a:rPr lang="en-IN" sz="3600" b="1" dirty="0">
                <a:solidFill>
                  <a:schemeClr val="bg1"/>
                </a:solidFill>
              </a:rPr>
              <a:t> of </a:t>
            </a:r>
          </a:p>
          <a:p>
            <a:pPr algn="ctr"/>
            <a:r>
              <a:rPr lang="en-IN" sz="3600" b="1" dirty="0">
                <a:solidFill>
                  <a:schemeClr val="bg1"/>
                </a:solidFill>
              </a:rPr>
              <a:t>ALL PROJECTS:  </a:t>
            </a:r>
          </a:p>
          <a:p>
            <a:pPr algn="ctr"/>
            <a:endParaRPr lang="en-IN" sz="3600" b="1" dirty="0">
              <a:solidFill>
                <a:schemeClr val="bg1"/>
              </a:solidFill>
            </a:endParaRPr>
          </a:p>
          <a:p>
            <a:pPr algn="ctr"/>
            <a:r>
              <a:rPr lang="en-IN" sz="3600" b="1" dirty="0">
                <a:solidFill>
                  <a:schemeClr val="bg1"/>
                </a:solidFill>
              </a:rPr>
              <a:t>Revenue Generation </a:t>
            </a:r>
          </a:p>
          <a:p>
            <a:pPr algn="ctr"/>
            <a:r>
              <a:rPr lang="en-IN" sz="3600" b="1" dirty="0">
                <a:solidFill>
                  <a:schemeClr val="bg1"/>
                </a:solidFill>
              </a:rPr>
              <a:t>(financial stability) </a:t>
            </a:r>
          </a:p>
          <a:p>
            <a:pPr algn="ctr"/>
            <a:endParaRPr lang="en-IN" sz="3600" b="1" dirty="0">
              <a:solidFill>
                <a:schemeClr val="bg1"/>
              </a:solidFill>
            </a:endParaRPr>
          </a:p>
          <a:p>
            <a:pPr algn="ctr"/>
            <a:r>
              <a:rPr lang="en-IN" sz="3600" b="1" dirty="0">
                <a:solidFill>
                  <a:schemeClr val="bg1"/>
                </a:solidFill>
              </a:rPr>
              <a:t>Visitor Satisfaction </a:t>
            </a:r>
          </a:p>
          <a:p>
            <a:pPr algn="ctr"/>
            <a:endParaRPr lang="en-IN" sz="3600" b="1" dirty="0">
              <a:solidFill>
                <a:schemeClr val="bg1"/>
              </a:solidFill>
            </a:endParaRPr>
          </a:p>
          <a:p>
            <a:pPr algn="ctr"/>
            <a:r>
              <a:rPr lang="en-IN" sz="3600" b="1" dirty="0">
                <a:solidFill>
                  <a:schemeClr val="bg1"/>
                </a:solidFill>
              </a:rPr>
              <a:t>Employment Generation </a:t>
            </a:r>
          </a:p>
        </p:txBody>
      </p:sp>
    </p:spTree>
    <p:extLst>
      <p:ext uri="{BB962C8B-B14F-4D97-AF65-F5344CB8AC3E}">
        <p14:creationId xmlns:p14="http://schemas.microsoft.com/office/powerpoint/2010/main" val="290850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346364" y="228600"/>
            <a:ext cx="8763000" cy="2062103"/>
          </a:xfrm>
          <a:prstGeom prst="rect">
            <a:avLst/>
          </a:prstGeom>
          <a:solidFill>
            <a:srgbClr val="000066"/>
          </a:solidFill>
        </p:spPr>
        <p:txBody>
          <a:bodyPr wrap="square" rtlCol="0">
            <a:spAutoFit/>
          </a:bodyPr>
          <a:lstStyle/>
          <a:p>
            <a:pPr algn="ctr"/>
            <a:r>
              <a:rPr lang="en-US" sz="3200" b="1" dirty="0">
                <a:solidFill>
                  <a:schemeClr val="bg1"/>
                </a:solidFill>
                <a:latin typeface="Palatino Linotype" pitchFamily="18" charset="0"/>
              </a:rPr>
              <a:t>It fell to the Mehrangarh Museum Trust, custodian of the 15</a:t>
            </a:r>
            <a:r>
              <a:rPr lang="en-US" sz="3200" b="1" baseline="30000" dirty="0">
                <a:solidFill>
                  <a:schemeClr val="bg1"/>
                </a:solidFill>
                <a:latin typeface="Palatino Linotype" pitchFamily="18" charset="0"/>
              </a:rPr>
              <a:t>th</a:t>
            </a:r>
            <a:r>
              <a:rPr lang="en-US" sz="3200" b="1" dirty="0">
                <a:solidFill>
                  <a:schemeClr val="bg1"/>
                </a:solidFill>
                <a:latin typeface="Palatino Linotype" pitchFamily="18" charset="0"/>
              </a:rPr>
              <a:t> century Mehrangarh Fort in Jodhpur, western Rajasthan, to take the plunge, in 1998. </a:t>
            </a:r>
            <a:r>
              <a:rPr lang="en-US" sz="3200" b="1" dirty="0">
                <a:solidFill>
                  <a:srgbClr val="000066"/>
                </a:solidFill>
                <a:latin typeface="Palatino Linotype" pitchFamily="18" charset="0"/>
              </a:rPr>
              <a:t>D.</a:t>
            </a:r>
            <a:endParaRPr lang="en-IN" sz="3200" b="1" dirty="0">
              <a:solidFill>
                <a:srgbClr val="000066"/>
              </a:solidFill>
              <a:latin typeface="Palatino Linotype" pitchFamily="18" charset="0"/>
            </a:endParaRPr>
          </a:p>
        </p:txBody>
      </p:sp>
    </p:spTree>
    <p:extLst>
      <p:ext uri="{BB962C8B-B14F-4D97-AF65-F5344CB8AC3E}">
        <p14:creationId xmlns:p14="http://schemas.microsoft.com/office/powerpoint/2010/main" val="1257203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F73EB-4B66-4829-B774-5043ED74E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085933"/>
          </a:xfrm>
          <a:prstGeom prst="rect">
            <a:avLst/>
          </a:prstGeom>
        </p:spPr>
      </p:pic>
      <p:sp>
        <p:nvSpPr>
          <p:cNvPr id="4" name="TextBox 3">
            <a:extLst>
              <a:ext uri="{FF2B5EF4-FFF2-40B4-BE49-F238E27FC236}">
                <a16:creationId xmlns:a16="http://schemas.microsoft.com/office/drawing/2014/main" id="{BAA5B9DB-8CEE-4B1B-AAB2-9F2A8BDB8303}"/>
              </a:ext>
            </a:extLst>
          </p:cNvPr>
          <p:cNvSpPr txBox="1"/>
          <p:nvPr/>
        </p:nvSpPr>
        <p:spPr>
          <a:xfrm>
            <a:off x="0" y="3276600"/>
            <a:ext cx="9144000" cy="3785652"/>
          </a:xfrm>
          <a:prstGeom prst="rect">
            <a:avLst/>
          </a:prstGeom>
          <a:solidFill>
            <a:srgbClr val="000066"/>
          </a:solidFill>
        </p:spPr>
        <p:txBody>
          <a:bodyPr wrap="square" rtlCol="0">
            <a:spAutoFit/>
          </a:bodyPr>
          <a:lstStyle/>
          <a:p>
            <a:pPr algn="ctr"/>
            <a:r>
              <a:rPr lang="en-IN" b="1" dirty="0">
                <a:solidFill>
                  <a:schemeClr val="bg1"/>
                </a:solidFill>
                <a:latin typeface="Palatino Linotype" panose="02040502050505030304" pitchFamily="18" charset="0"/>
              </a:rPr>
              <a:t>For more information on the Jodhpur shop, Please visit us:</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www.mehrangarhmuseumshop.com </a:t>
            </a: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Or visit us in India anytime – we would love to show you our shops, and of course our sites. </a:t>
            </a:r>
          </a:p>
          <a:p>
            <a:pPr algn="ctr"/>
            <a:endParaRPr lang="en-IN" b="1" dirty="0">
              <a:solidFill>
                <a:schemeClr val="bg1"/>
              </a:solidFill>
              <a:latin typeface="Palatino Linotype" panose="02040502050505030304" pitchFamily="18" charset="0"/>
            </a:endParaRP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 </a:t>
            </a:r>
          </a:p>
        </p:txBody>
      </p:sp>
    </p:spTree>
    <p:extLst>
      <p:ext uri="{BB962C8B-B14F-4D97-AF65-F5344CB8AC3E}">
        <p14:creationId xmlns:p14="http://schemas.microsoft.com/office/powerpoint/2010/main" val="3441837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7F689-6C63-43B7-9127-5F350B664549}"/>
              </a:ext>
            </a:extLst>
          </p:cNvPr>
          <p:cNvSpPr txBox="1"/>
          <p:nvPr/>
        </p:nvSpPr>
        <p:spPr>
          <a:xfrm>
            <a:off x="419100" y="533400"/>
            <a:ext cx="8305800" cy="4031873"/>
          </a:xfrm>
          <a:prstGeom prst="rect">
            <a:avLst/>
          </a:prstGeom>
          <a:noFill/>
        </p:spPr>
        <p:txBody>
          <a:bodyPr wrap="square" rtlCol="0">
            <a:spAutoFit/>
          </a:bodyPr>
          <a:lstStyle/>
          <a:p>
            <a:pPr algn="ctr"/>
            <a:r>
              <a:rPr lang="en-IN" sz="3200" b="1" dirty="0">
                <a:solidFill>
                  <a:schemeClr val="bg1"/>
                </a:solidFill>
                <a:latin typeface="Palatino Linotype" panose="02040502050505030304" pitchFamily="18" charset="0"/>
              </a:rPr>
              <a:t>If you are thinking of taking the plunge, we’ve put together some detailed advice.  Email us, subject</a:t>
            </a:r>
          </a:p>
          <a:p>
            <a:pPr algn="ctr"/>
            <a:r>
              <a:rPr lang="en-IN" sz="3200" b="1" dirty="0">
                <a:solidFill>
                  <a:schemeClr val="bg1"/>
                </a:solidFill>
                <a:latin typeface="Palatino Linotype" panose="02040502050505030304" pitchFamily="18" charset="0"/>
              </a:rPr>
              <a:t> “MUSEUM SHOP MANUAL” </a:t>
            </a:r>
          </a:p>
          <a:p>
            <a:pPr algn="ctr"/>
            <a:r>
              <a:rPr lang="en-IN" sz="3200" b="1" dirty="0">
                <a:solidFill>
                  <a:schemeClr val="bg1"/>
                </a:solidFill>
                <a:latin typeface="Palatino Linotype" panose="02040502050505030304" pitchFamily="18" charset="0"/>
              </a:rPr>
              <a:t> and we will send you the Dropbox Link</a:t>
            </a:r>
          </a:p>
          <a:p>
            <a:pPr algn="ctr"/>
            <a:endParaRPr lang="en-IN" sz="3200" b="1" dirty="0">
              <a:solidFill>
                <a:schemeClr val="bg1"/>
              </a:solidFill>
              <a:latin typeface="Palatino Linotype" panose="02040502050505030304" pitchFamily="18" charset="0"/>
            </a:endParaRPr>
          </a:p>
          <a:p>
            <a:pPr algn="ctr"/>
            <a:r>
              <a:rPr lang="en-IN" sz="3200" b="1" dirty="0">
                <a:solidFill>
                  <a:srgbClr val="FFFF00"/>
                </a:solidFill>
                <a:latin typeface="Palatino Linotype" panose="02040502050505030304" pitchFamily="18" charset="0"/>
              </a:rPr>
              <a:t>Email: museindia@yahoo.co.in </a:t>
            </a:r>
          </a:p>
          <a:p>
            <a:pPr algn="ctr"/>
            <a:r>
              <a:rPr lang="en-IN" sz="3200" b="1" dirty="0">
                <a:solidFill>
                  <a:schemeClr val="bg1"/>
                </a:solidFill>
                <a:latin typeface="Palatino Linotype" panose="02040502050505030304" pitchFamily="18" charset="0"/>
              </a:rPr>
              <a:t>  </a:t>
            </a:r>
          </a:p>
        </p:txBody>
      </p:sp>
      <p:sp>
        <p:nvSpPr>
          <p:cNvPr id="3" name="TextBox 2">
            <a:extLst>
              <a:ext uri="{FF2B5EF4-FFF2-40B4-BE49-F238E27FC236}">
                <a16:creationId xmlns:a16="http://schemas.microsoft.com/office/drawing/2014/main" id="{6F419F2A-54C2-41C2-A568-CF146E7992ED}"/>
              </a:ext>
            </a:extLst>
          </p:cNvPr>
          <p:cNvSpPr txBox="1"/>
          <p:nvPr/>
        </p:nvSpPr>
        <p:spPr>
          <a:xfrm>
            <a:off x="723900" y="4724400"/>
            <a:ext cx="7696199" cy="1692771"/>
          </a:xfrm>
          <a:prstGeom prst="rect">
            <a:avLst/>
          </a:prstGeom>
          <a:noFill/>
        </p:spPr>
        <p:txBody>
          <a:bodyPr wrap="square" rtlCol="0">
            <a:spAutoFit/>
          </a:bodyPr>
          <a:lstStyle/>
          <a:p>
            <a:pPr algn="r"/>
            <a:endParaRPr lang="en-IN" dirty="0">
              <a:solidFill>
                <a:schemeClr val="bg1"/>
              </a:solidFill>
              <a:latin typeface="Palatino Linotype" panose="02040502050505030304" pitchFamily="18" charset="0"/>
            </a:endParaRPr>
          </a:p>
          <a:p>
            <a:pPr algn="r"/>
            <a:r>
              <a:rPr lang="en-IN" sz="2000" dirty="0">
                <a:solidFill>
                  <a:schemeClr val="bg1"/>
                </a:solidFill>
                <a:latin typeface="Palatino Linotype" panose="02040502050505030304" pitchFamily="18" charset="0"/>
              </a:rPr>
              <a:t>Maureen Liebl, Amrita Singh</a:t>
            </a:r>
          </a:p>
          <a:p>
            <a:pPr algn="r"/>
            <a:r>
              <a:rPr lang="en-IN" sz="2000" dirty="0">
                <a:solidFill>
                  <a:schemeClr val="bg1"/>
                </a:solidFill>
                <a:latin typeface="Palatino Linotype" panose="02040502050505030304" pitchFamily="18" charset="0"/>
              </a:rPr>
              <a:t>Muse India Heritage Concepts Pvt. Ltd.</a:t>
            </a:r>
          </a:p>
          <a:p>
            <a:pPr algn="r"/>
            <a:r>
              <a:rPr lang="en-IN" sz="2000" i="1" dirty="0">
                <a:solidFill>
                  <a:schemeClr val="bg1"/>
                </a:solidFill>
                <a:latin typeface="Palatino Linotype" panose="02040502050505030304" pitchFamily="18" charset="0"/>
              </a:rPr>
              <a:t>Curating Cultural Commerce </a:t>
            </a:r>
          </a:p>
          <a:p>
            <a:pPr algn="r"/>
            <a:r>
              <a:rPr lang="en-IN" sz="2000" dirty="0">
                <a:solidFill>
                  <a:schemeClr val="bg1"/>
                </a:solidFill>
                <a:latin typeface="Palatino Linotype" panose="02040502050505030304" pitchFamily="18" charset="0"/>
              </a:rPr>
              <a:t>museindia@yahoo.co.in</a:t>
            </a:r>
          </a:p>
        </p:txBody>
      </p:sp>
    </p:spTree>
    <p:extLst>
      <p:ext uri="{BB962C8B-B14F-4D97-AF65-F5344CB8AC3E}">
        <p14:creationId xmlns:p14="http://schemas.microsoft.com/office/powerpoint/2010/main" val="1831494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1442" name="Picture 2" descr="E:\Calvin museum shop.JPG"/>
          <p:cNvPicPr>
            <a:picLocks noChangeAspect="1" noChangeArrowheads="1"/>
          </p:cNvPicPr>
          <p:nvPr/>
        </p:nvPicPr>
        <p:blipFill>
          <a:blip r:embed="rId2" cstate="email"/>
          <a:srcRect/>
          <a:stretch>
            <a:fillRect/>
          </a:stretch>
        </p:blipFill>
        <p:spPr bwMode="auto">
          <a:xfrm>
            <a:off x="0" y="1143000"/>
            <a:ext cx="9077325" cy="3473450"/>
          </a:xfrm>
          <a:prstGeom prst="rect">
            <a:avLst/>
          </a:prstGeom>
          <a:noFill/>
          <a:ln w="9525">
            <a:noFill/>
            <a:miter lim="800000"/>
            <a:headEnd/>
            <a:tailEnd/>
          </a:ln>
        </p:spPr>
      </p:pic>
      <p:sp>
        <p:nvSpPr>
          <p:cNvPr id="61443" name="Text Box 3"/>
          <p:cNvSpPr txBox="1">
            <a:spLocks noChangeArrowheads="1"/>
          </p:cNvSpPr>
          <p:nvPr/>
        </p:nvSpPr>
        <p:spPr bwMode="auto">
          <a:xfrm>
            <a:off x="2209800" y="5375275"/>
            <a:ext cx="4572000" cy="641350"/>
          </a:xfrm>
          <a:prstGeom prst="rect">
            <a:avLst/>
          </a:prstGeom>
          <a:noFill/>
          <a:ln w="9525">
            <a:noFill/>
            <a:miter lim="800000"/>
            <a:headEnd/>
            <a:tailEnd/>
          </a:ln>
        </p:spPr>
        <p:txBody>
          <a:bodyPr>
            <a:spAutoFit/>
          </a:bodyPr>
          <a:lstStyle/>
          <a:p>
            <a:pPr algn="ctr"/>
            <a:r>
              <a:rPr lang="en-US" sz="3600" b="1" dirty="0">
                <a:solidFill>
                  <a:schemeClr val="bg1"/>
                </a:solidFill>
                <a:latin typeface="Palatino Linotype" pitchFamily="18" charset="0"/>
              </a:rPr>
              <a:t>Thanks! </a:t>
            </a:r>
            <a:r>
              <a:rPr lang="en-US" sz="3600" b="1" dirty="0">
                <a:solidFill>
                  <a:srgbClr val="000099"/>
                </a:solidFill>
                <a:latin typeface="Palatino Linotype"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AFFC9F-80C4-4E0C-9B15-566495556647}"/>
              </a:ext>
            </a:extLst>
          </p:cNvPr>
          <p:cNvSpPr txBox="1"/>
          <p:nvPr/>
        </p:nvSpPr>
        <p:spPr>
          <a:xfrm>
            <a:off x="1143000" y="685800"/>
            <a:ext cx="6858000" cy="5262979"/>
          </a:xfrm>
          <a:prstGeom prst="rect">
            <a:avLst/>
          </a:prstGeom>
          <a:noFill/>
        </p:spPr>
        <p:txBody>
          <a:bodyPr wrap="square" rtlCol="0">
            <a:spAutoFit/>
          </a:bodyPr>
          <a:lstStyle/>
          <a:p>
            <a:pPr algn="ctr"/>
            <a:r>
              <a:rPr lang="en-IN" b="1" dirty="0">
                <a:solidFill>
                  <a:schemeClr val="bg1"/>
                </a:solidFill>
                <a:latin typeface="Palatino Linotype" panose="02040502050505030304" pitchFamily="18" charset="0"/>
              </a:rPr>
              <a:t>Since then, the Mehrangarh Museum Shop has served as a model and inspiration.  </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The team that created and manages the Jodhpur shop have since then undertaken several other projects.  All have been an unqualified success, proving the extraordinary power of cultural commerce to support institutions. </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Brief case studies of three very different Indian projects are presented here.  </a:t>
            </a:r>
          </a:p>
          <a:p>
            <a:pPr algn="ctr"/>
            <a:endParaRPr lang="en-IN" b="1" dirty="0">
              <a:solidFill>
                <a:schemeClr val="bg1"/>
              </a:solidFill>
              <a:latin typeface="Palatino Linotype" panose="02040502050505030304" pitchFamily="18" charset="0"/>
            </a:endParaRPr>
          </a:p>
          <a:p>
            <a:pPr algn="ctr"/>
            <a:r>
              <a:rPr lang="en-IN" b="1" dirty="0">
                <a:solidFill>
                  <a:schemeClr val="bg1"/>
                </a:solidFill>
                <a:latin typeface="Palatino Linotype" panose="02040502050505030304" pitchFamily="18" charset="0"/>
              </a:rPr>
              <a:t>We hope they will encourage others </a:t>
            </a:r>
          </a:p>
          <a:p>
            <a:pPr algn="ctr"/>
            <a:r>
              <a:rPr lang="en-IN" b="1" dirty="0">
                <a:solidFill>
                  <a:schemeClr val="bg1"/>
                </a:solidFill>
                <a:latin typeface="Palatino Linotype" panose="02040502050505030304" pitchFamily="18" charset="0"/>
              </a:rPr>
              <a:t> to take the plunge! </a:t>
            </a:r>
          </a:p>
        </p:txBody>
      </p:sp>
    </p:spTree>
    <p:extLst>
      <p:ext uri="{BB962C8B-B14F-4D97-AF65-F5344CB8AC3E}">
        <p14:creationId xmlns:p14="http://schemas.microsoft.com/office/powerpoint/2010/main" val="241415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0000"/>
            <a:lum/>
          </a:blip>
          <a:srcRect/>
          <a:stretch>
            <a:fillRect l="-8000" r="-8000"/>
          </a:stretch>
        </a:blipFill>
        <a:effectLst/>
      </p:bgPr>
    </p:bg>
    <p:spTree>
      <p:nvGrpSpPr>
        <p:cNvPr id="1" name=""/>
        <p:cNvGrpSpPr/>
        <p:nvPr/>
      </p:nvGrpSpPr>
      <p:grpSpPr>
        <a:xfrm>
          <a:off x="0" y="0"/>
          <a:ext cx="0" cy="0"/>
          <a:chOff x="0" y="0"/>
          <a:chExt cx="0" cy="0"/>
        </a:xfrm>
      </p:grpSpPr>
      <p:sp>
        <p:nvSpPr>
          <p:cNvPr id="2" name="TextBox 1"/>
          <p:cNvSpPr txBox="1"/>
          <p:nvPr/>
        </p:nvSpPr>
        <p:spPr>
          <a:xfrm>
            <a:off x="323528" y="1340768"/>
            <a:ext cx="8496944" cy="769441"/>
          </a:xfrm>
          <a:prstGeom prst="rect">
            <a:avLst/>
          </a:prstGeom>
          <a:noFill/>
        </p:spPr>
        <p:txBody>
          <a:bodyPr wrap="square" rtlCol="0">
            <a:spAutoFit/>
          </a:bodyPr>
          <a:lstStyle/>
          <a:p>
            <a:pPr algn="ctr"/>
            <a:r>
              <a:rPr lang="en-US" sz="4400" b="1" dirty="0">
                <a:solidFill>
                  <a:srgbClr val="000066"/>
                </a:solidFill>
                <a:latin typeface="Palatino Linotype" pitchFamily="18" charset="0"/>
              </a:rPr>
              <a:t>The </a:t>
            </a:r>
            <a:r>
              <a:rPr lang="en-US" sz="4400" b="1" dirty="0" err="1">
                <a:solidFill>
                  <a:srgbClr val="000066"/>
                </a:solidFill>
                <a:latin typeface="Palatino Linotype" pitchFamily="18" charset="0"/>
              </a:rPr>
              <a:t>Mehrangarh</a:t>
            </a:r>
            <a:r>
              <a:rPr lang="en-US" sz="4400" b="1" dirty="0">
                <a:solidFill>
                  <a:srgbClr val="000066"/>
                </a:solidFill>
                <a:latin typeface="Palatino Linotype" pitchFamily="18" charset="0"/>
              </a:rPr>
              <a:t> Museum Shop</a:t>
            </a:r>
            <a:endParaRPr lang="en-IN" sz="4400" b="1" dirty="0">
              <a:solidFill>
                <a:srgbClr val="000066"/>
              </a:solidFill>
              <a:latin typeface="Palatino Linotype" pitchFamily="18" charset="0"/>
            </a:endParaRPr>
          </a:p>
        </p:txBody>
      </p:sp>
      <p:sp>
        <p:nvSpPr>
          <p:cNvPr id="3" name="TextBox 2"/>
          <p:cNvSpPr txBox="1"/>
          <p:nvPr/>
        </p:nvSpPr>
        <p:spPr>
          <a:xfrm>
            <a:off x="3923928" y="3068960"/>
            <a:ext cx="4536504" cy="1508105"/>
          </a:xfrm>
          <a:prstGeom prst="rect">
            <a:avLst/>
          </a:prstGeom>
          <a:noFill/>
        </p:spPr>
        <p:txBody>
          <a:bodyPr wrap="square" rtlCol="0">
            <a:spAutoFit/>
          </a:bodyPr>
          <a:lstStyle/>
          <a:p>
            <a:pPr algn="ctr"/>
            <a:r>
              <a:rPr lang="en-US" sz="4400" b="1" dirty="0" err="1">
                <a:solidFill>
                  <a:srgbClr val="000066"/>
                </a:solidFill>
                <a:latin typeface="Palatino Linotype" pitchFamily="18" charset="0"/>
              </a:rPr>
              <a:t>Mehrangarh</a:t>
            </a:r>
            <a:r>
              <a:rPr lang="en-US" sz="4400" b="1" dirty="0">
                <a:solidFill>
                  <a:srgbClr val="000066"/>
                </a:solidFill>
                <a:latin typeface="Palatino Linotype" pitchFamily="18" charset="0"/>
              </a:rPr>
              <a:t> Fort</a:t>
            </a:r>
          </a:p>
          <a:p>
            <a:pPr algn="ctr"/>
            <a:r>
              <a:rPr lang="en-US" b="1" dirty="0">
                <a:solidFill>
                  <a:srgbClr val="000066"/>
                </a:solidFill>
                <a:latin typeface="Palatino Linotype" pitchFamily="18" charset="0"/>
              </a:rPr>
              <a:t>Jodhpur, Rajasthan</a:t>
            </a:r>
          </a:p>
          <a:p>
            <a:pPr algn="ctr"/>
            <a:r>
              <a:rPr lang="en-US" b="1" dirty="0">
                <a:solidFill>
                  <a:srgbClr val="000066"/>
                </a:solidFill>
                <a:latin typeface="Palatino Linotype" pitchFamily="18" charset="0"/>
              </a:rPr>
              <a:t>India</a:t>
            </a:r>
            <a:endParaRPr lang="en-IN" b="1" dirty="0">
              <a:solidFill>
                <a:srgbClr val="000066"/>
              </a:solidFill>
              <a:latin typeface="Palatino Linotype" pitchFamily="18" charset="0"/>
            </a:endParaRPr>
          </a:p>
        </p:txBody>
      </p:sp>
      <p:sp>
        <p:nvSpPr>
          <p:cNvPr id="4" name="TextBox 3">
            <a:extLst>
              <a:ext uri="{FF2B5EF4-FFF2-40B4-BE49-F238E27FC236}">
                <a16:creationId xmlns:a16="http://schemas.microsoft.com/office/drawing/2014/main" id="{0C17ED45-CFE3-49A3-9550-67845FC7708C}"/>
              </a:ext>
            </a:extLst>
          </p:cNvPr>
          <p:cNvSpPr txBox="1"/>
          <p:nvPr/>
        </p:nvSpPr>
        <p:spPr>
          <a:xfrm>
            <a:off x="323529" y="411481"/>
            <a:ext cx="1810071" cy="461665"/>
          </a:xfrm>
          <a:prstGeom prst="rect">
            <a:avLst/>
          </a:prstGeom>
          <a:solidFill>
            <a:schemeClr val="accent6">
              <a:lumMod val="75000"/>
            </a:schemeClr>
          </a:solidFill>
        </p:spPr>
        <p:txBody>
          <a:bodyPr wrap="square" rtlCol="0">
            <a:spAutoFit/>
          </a:bodyPr>
          <a:lstStyle/>
          <a:p>
            <a:r>
              <a:rPr lang="en-IN" b="1" dirty="0">
                <a:solidFill>
                  <a:schemeClr val="bg1"/>
                </a:solidFill>
              </a:rPr>
              <a:t>C A S E  # 1</a:t>
            </a:r>
          </a:p>
        </p:txBody>
      </p:sp>
    </p:spTree>
    <p:extLst>
      <p:ext uri="{BB962C8B-B14F-4D97-AF65-F5344CB8AC3E}">
        <p14:creationId xmlns:p14="http://schemas.microsoft.com/office/powerpoint/2010/main" val="1520214376"/>
      </p:ext>
    </p:extLst>
  </p:cSld>
  <p:clrMapOvr>
    <a:masterClrMapping/>
  </p:clrMapOvr>
</p:sld>
</file>

<file path=ppt/theme/theme1.xml><?xml version="1.0" encoding="utf-8"?>
<a:theme xmlns:a="http://schemas.openxmlformats.org/drawingml/2006/main" name="Mumbai,  June 2010">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Mumbai,  June 2010</Template>
  <TotalTime>1483</TotalTime>
  <Words>1851</Words>
  <Application>Microsoft Office PowerPoint</Application>
  <PresentationFormat>On-screen Show (4:3)</PresentationFormat>
  <Paragraphs>340</Paragraphs>
  <Slides>72</Slides>
  <Notes>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79" baseType="lpstr">
      <vt:lpstr>Arial</vt:lpstr>
      <vt:lpstr>Calibri</vt:lpstr>
      <vt:lpstr>Palatino Linotype</vt:lpstr>
      <vt:lpstr>Times New Roman</vt:lpstr>
      <vt:lpstr>Mumbai,  June 2010</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dc:creator>
  <cp:lastModifiedBy>Maureen Liebl</cp:lastModifiedBy>
  <cp:revision>130</cp:revision>
  <dcterms:created xsi:type="dcterms:W3CDTF">2011-09-14T11:17:58Z</dcterms:created>
  <dcterms:modified xsi:type="dcterms:W3CDTF">2019-03-25T13:12:03Z</dcterms:modified>
</cp:coreProperties>
</file>