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36"/>
  </p:notesMasterIdLst>
  <p:handoutMasterIdLst>
    <p:handoutMasterId r:id="rId37"/>
  </p:handoutMasterIdLst>
  <p:sldIdLst>
    <p:sldId id="927" r:id="rId2"/>
    <p:sldId id="946" r:id="rId3"/>
    <p:sldId id="950" r:id="rId4"/>
    <p:sldId id="949" r:id="rId5"/>
    <p:sldId id="951" r:id="rId6"/>
    <p:sldId id="952" r:id="rId7"/>
    <p:sldId id="954" r:id="rId8"/>
    <p:sldId id="984" r:id="rId9"/>
    <p:sldId id="986" r:id="rId10"/>
    <p:sldId id="957" r:id="rId11"/>
    <p:sldId id="958" r:id="rId12"/>
    <p:sldId id="959" r:id="rId13"/>
    <p:sldId id="960" r:id="rId14"/>
    <p:sldId id="961" r:id="rId15"/>
    <p:sldId id="963" r:id="rId16"/>
    <p:sldId id="968" r:id="rId17"/>
    <p:sldId id="964" r:id="rId18"/>
    <p:sldId id="966" r:id="rId19"/>
    <p:sldId id="965" r:id="rId20"/>
    <p:sldId id="969" r:id="rId21"/>
    <p:sldId id="971" r:id="rId22"/>
    <p:sldId id="970" r:id="rId23"/>
    <p:sldId id="972" r:id="rId24"/>
    <p:sldId id="973" r:id="rId25"/>
    <p:sldId id="974" r:id="rId26"/>
    <p:sldId id="975" r:id="rId27"/>
    <p:sldId id="976" r:id="rId28"/>
    <p:sldId id="977" r:id="rId29"/>
    <p:sldId id="978" r:id="rId30"/>
    <p:sldId id="979" r:id="rId31"/>
    <p:sldId id="983" r:id="rId32"/>
    <p:sldId id="981" r:id="rId33"/>
    <p:sldId id="982" r:id="rId34"/>
    <p:sldId id="900" r:id="rId35"/>
  </p:sldIdLst>
  <p:sldSz cx="9144000" cy="6858000" type="screen4x3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9FD6"/>
    <a:srgbClr val="000000"/>
    <a:srgbClr val="FFFF00"/>
    <a:srgbClr val="1C1C1C"/>
    <a:srgbClr val="333333"/>
    <a:srgbClr val="009900"/>
    <a:srgbClr val="66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7846" autoAdjust="0"/>
  </p:normalViewPr>
  <p:slideViewPr>
    <p:cSldViewPr showGuides="1">
      <p:cViewPr varScale="1">
        <p:scale>
          <a:sx n="78" d="100"/>
          <a:sy n="78" d="100"/>
        </p:scale>
        <p:origin x="-151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499"/>
    </p:cViewPr>
  </p:sorterViewPr>
  <p:notesViewPr>
    <p:cSldViewPr showGuides="1">
      <p:cViewPr varScale="1">
        <p:scale>
          <a:sx n="62" d="100"/>
          <a:sy n="62" d="100"/>
        </p:scale>
        <p:origin x="-3264" y="-82"/>
      </p:cViewPr>
      <p:guideLst>
        <p:guide orient="horz" pos="312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A8ADD25-B186-4DA5-A34B-9577B0EAA9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2109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746125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/>
            </a:lvl1pPr>
          </a:lstStyle>
          <a:p>
            <a:pPr>
              <a:defRPr/>
            </a:pPr>
            <a:fld id="{0586FB26-6E67-480A-8E9C-6D584F8164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6307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95EF943-C4F5-4ABD-B902-B25D52FDA7FB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85775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35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362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Collaborate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35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929AE66-24AB-441D-A7AC-4294D904D875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14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33806F1-B71E-4E7D-A618-6780D0A841AE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C3EAEB5-AE8B-4575-8B9B-EA92BCE8C972}" type="slidenum">
              <a:rPr lang="en-GB" altLang="en-US" smtClean="0"/>
              <a:pPr/>
              <a:t>13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9B664-0E32-474A-A7F3-23D7544605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7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dirty="0" err="1" smtClean="0"/>
              <a:t>Dachen</a:t>
            </a:r>
            <a:r>
              <a:rPr lang="en-GB" altLang="en-US" baseline="0" dirty="0" smtClean="0"/>
              <a:t> Wetlands, Taiwan</a:t>
            </a:r>
            <a:endParaRPr lang="en-GB" altLang="en-US" dirty="0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F86A851-E485-4503-8526-38A1AF6C7CBE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Community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35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Children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524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Constitution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35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FB26-6E67-480A-8E9C-6D584F816406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677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TO"/>
          <p:cNvPicPr>
            <a:picLocks noChangeAspect="1" noChangeArrowheads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350" y="692150"/>
            <a:ext cx="50546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188" y="620713"/>
            <a:ext cx="7999412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5400"/>
            </a:lvl1pPr>
          </a:lstStyle>
          <a:p>
            <a:pPr lvl="0"/>
            <a:r>
              <a:rPr lang="en-GB" altLang="en-US" noProof="0" smtClean="0"/>
              <a:t>Click to edit Master title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1700213"/>
            <a:ext cx="7999412" cy="40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Clr>
                <a:srgbClr val="6699FF"/>
              </a:buClr>
              <a:buFont typeface="Wingdings" pitchFamily="2" charset="2"/>
              <a:buChar char="¤"/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en-GB" altLang="en-US" noProof="0" smtClean="0"/>
              <a:t> 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E326B-E15A-45F4-B9B8-07A5E5C2C8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73079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DDC80-6B0F-4794-B00E-5BA16BAAB4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87792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07C4B-12CC-484B-83E0-C4EE485788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84337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025C7-87AA-4CE9-95CE-CE5DCAAE2E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438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0D97F-0723-4F35-8FD6-B2722AF4B3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8937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09F5-33B9-46FC-8CC1-30C2A075F0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15444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8A018-C17D-47C7-A49F-A2B6F880C7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56360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C811-C89F-4374-B1B6-1ACE739DB2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28878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1104B-2CFE-4665-920F-85A511F2E6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95475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CDAAB-1A46-4C0E-8DF5-3161760CA8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5776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7417-7F83-459C-B87A-ECFB04CC1C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6956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D40B0-AE57-45C8-B18A-4660E2E954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2556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C95284F-D86B-486E-A0F2-2354EF4D49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21" Type="http://schemas.openxmlformats.org/officeDocument/2006/relationships/hyperlink" Target="http://www.nationaltrust.or.kr/index.php?PHPSESSID=5cf50b8ba7af28c42f7c6fac6ce5a0d4" TargetMode="External"/><Relationship Id="rId34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jpeg"/><Relationship Id="rId20" Type="http://schemas.openxmlformats.org/officeDocument/2006/relationships/image" Target="../media/image20.png"/><Relationship Id="rId29" Type="http://schemas.openxmlformats.org/officeDocument/2006/relationships/image" Target="../media/image28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png"/><Relationship Id="rId5" Type="http://schemas.openxmlformats.org/officeDocument/2006/relationships/image" Target="../media/image14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oleObject" Target="../embeddings/oleObject3.bin"/><Relationship Id="rId19" Type="http://schemas.openxmlformats.org/officeDocument/2006/relationships/hyperlink" Target="http://www.ntrust.or.jp/index.html" TargetMode="External"/><Relationship Id="rId31" Type="http://schemas.openxmlformats.org/officeDocument/2006/relationships/image" Target="../media/image30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3194050" y="404813"/>
            <a:ext cx="5554663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60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60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60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60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60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000">
              <a:solidFill>
                <a:srgbClr val="1C1C1C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3225800" y="151532"/>
            <a:ext cx="5666680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499FD6"/>
                </a:solidFill>
              </a:rPr>
              <a:t>Connecting people with place – </a:t>
            </a:r>
          </a:p>
          <a:p>
            <a:pPr eaLnBrk="1" hangingPunct="1"/>
            <a:r>
              <a:rPr lang="en-US" altLang="en-US" sz="4000" b="1" dirty="0" smtClean="0">
                <a:solidFill>
                  <a:srgbClr val="499FD6"/>
                </a:solidFill>
              </a:rPr>
              <a:t>An international perspective</a:t>
            </a:r>
          </a:p>
          <a:p>
            <a:pPr eaLnBrk="1" hangingPunct="1"/>
            <a:endParaRPr lang="en-US" altLang="en-US" sz="2000" b="1" dirty="0">
              <a:solidFill>
                <a:srgbClr val="6699FF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r>
              <a:rPr lang="en-GB" altLang="en-US" sz="3600" b="1" dirty="0">
                <a:solidFill>
                  <a:srgbClr val="333333"/>
                </a:solidFill>
              </a:rPr>
              <a:t>Catherine Leonard</a:t>
            </a: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r>
              <a:rPr lang="fr-FR" altLang="en-US" sz="3200" b="1" dirty="0" smtClean="0">
                <a:solidFill>
                  <a:srgbClr val="333333"/>
                </a:solidFill>
              </a:rPr>
              <a:t>INTO </a:t>
            </a:r>
            <a:r>
              <a:rPr lang="fr-FR" altLang="en-US" sz="3200" b="1" dirty="0" err="1" smtClean="0">
                <a:solidFill>
                  <a:srgbClr val="333333"/>
                </a:solidFill>
              </a:rPr>
              <a:t>Secretary</a:t>
            </a:r>
            <a:r>
              <a:rPr lang="fr-FR" altLang="en-US" sz="3200" b="1" dirty="0" smtClean="0">
                <a:solidFill>
                  <a:srgbClr val="333333"/>
                </a:solidFill>
              </a:rPr>
              <a:t>-General</a:t>
            </a:r>
            <a:endParaRPr lang="fr-FR" altLang="en-US" sz="3200" b="1" dirty="0">
              <a:solidFill>
                <a:srgbClr val="333333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6699FF"/>
              </a:buClr>
              <a:buSzPct val="70000"/>
              <a:buFont typeface="Wingdings" pitchFamily="2" charset="2"/>
              <a:buNone/>
            </a:pPr>
            <a:endParaRPr lang="en-GB" altLang="en-US" sz="3000" dirty="0">
              <a:solidFill>
                <a:srgbClr val="333333"/>
              </a:solidFill>
            </a:endParaRPr>
          </a:p>
          <a:p>
            <a:pPr eaLnBrk="1" hangingPunct="1"/>
            <a:r>
              <a:rPr lang="de-DE" altLang="en-US" sz="2000" dirty="0" smtClean="0"/>
              <a:t>„Gemeinsam Schätze erhalten“</a:t>
            </a:r>
          </a:p>
          <a:p>
            <a:pPr eaLnBrk="1" hangingPunct="1"/>
            <a:r>
              <a:rPr lang="de-DE" altLang="en-US" sz="2000" dirty="0" smtClean="0"/>
              <a:t>23./24. November 2018, München</a:t>
            </a:r>
            <a:endParaRPr lang="en-GB" altLang="en-US" sz="2000" b="1" dirty="0">
              <a:solidFill>
                <a:srgbClr val="6699FF"/>
              </a:solidFill>
            </a:endParaRPr>
          </a:p>
        </p:txBody>
      </p:sp>
      <p:pic>
        <p:nvPicPr>
          <p:cNvPr id="3076" name="Picture 10" descr="IN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627438"/>
            <a:ext cx="19637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11"/>
          <p:cNvSpPr>
            <a:spLocks noChangeShapeType="1"/>
          </p:cNvSpPr>
          <p:nvPr/>
        </p:nvSpPr>
        <p:spPr bwMode="auto">
          <a:xfrm>
            <a:off x="3021013" y="404813"/>
            <a:ext cx="0" cy="594995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78" name="Picture 2" descr="Image result for national trust logo gree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439738"/>
            <a:ext cx="18796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3" y="2205038"/>
            <a:ext cx="9186863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ontent Placeholder 6"/>
          <p:cNvPicPr>
            <a:picLocks noGrp="1" noChangeAspect="1"/>
          </p:cNvPicPr>
          <p:nvPr>
            <p:ph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-34925"/>
            <a:ext cx="4895851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-150813"/>
            <a:ext cx="5310188" cy="354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68538" y="2936875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altLang="en-US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500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properties</a:t>
            </a:r>
            <a:endParaRPr lang="en-GB" altLang="en-US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00788" y="2936875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altLang="en-US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1,255 km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coastline</a:t>
            </a:r>
            <a:endParaRPr lang="en-GB" altLang="en-US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925" y="6381750"/>
            <a:ext cx="293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248,000 ha </a:t>
            </a:r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land</a:t>
            </a:r>
            <a:endParaRPr lang="en-GB" altLang="en-US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51363" y="-3471863"/>
            <a:ext cx="0" cy="68849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396875" y="3392488"/>
            <a:ext cx="11853863" cy="36512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09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79" y="39669"/>
            <a:ext cx="3236316" cy="2160240"/>
          </a:xfrm>
          <a:prstGeom prst="ellipse">
            <a:avLst/>
          </a:prstGeom>
          <a:ln w="63500" cap="rnd"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942" y="4659131"/>
            <a:ext cx="3229753" cy="21542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328963"/>
            <a:ext cx="3228845" cy="21536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/>
        </p:blipFill>
        <p:spPr>
          <a:xfrm>
            <a:off x="4788024" y="4653376"/>
            <a:ext cx="3316732" cy="216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90" y="2351877"/>
            <a:ext cx="3228845" cy="2154245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239" y="20016"/>
            <a:ext cx="3229753" cy="21294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/>
          <p:cNvSpPr/>
          <p:nvPr/>
        </p:nvSpPr>
        <p:spPr>
          <a:xfrm rot="1580383">
            <a:off x="549877" y="876528"/>
            <a:ext cx="2556709" cy="9337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397155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4.5 m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679173">
            <a:off x="5321692" y="1014386"/>
            <a:ext cx="2556709" cy="9337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002480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59 villages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1445295">
            <a:off x="5887852" y="3414029"/>
            <a:ext cx="2556709" cy="9337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397155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61 pubs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68035" y="5746047"/>
            <a:ext cx="2556709" cy="9337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183638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49 </a:t>
            </a:r>
            <a:r>
              <a:rPr lang="fr-FR" sz="24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churches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 rot="20383326">
            <a:off x="963007" y="3321108"/>
            <a:ext cx="2556709" cy="93370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397155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2 </a:t>
            </a:r>
            <a:r>
              <a:rPr lang="fr-FR" sz="2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gold mines</a:t>
            </a: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	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 rot="20960563">
            <a:off x="1616219" y="5650163"/>
            <a:ext cx="2556709" cy="979877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849067"/>
              </a:avLst>
            </a:prstTxWarp>
            <a:spAutoFit/>
          </a:bodyPr>
          <a:lstStyle/>
          <a:p>
            <a:pPr algn="r">
              <a:defRPr/>
            </a:pPr>
            <a:r>
              <a:rPr lang="fr-FR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12 </a:t>
            </a:r>
            <a:r>
              <a:rPr lang="fr-FR" sz="2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light </a:t>
            </a:r>
            <a:r>
              <a:rPr lang="fr-FR" sz="24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houses</a:t>
            </a:r>
            <a:endParaRPr lang="en-GB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182" name="Picture 2" descr="Image result for national trust logo gree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863" y="2276475"/>
            <a:ext cx="1439862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92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16"/>
          <p:cNvPicPr>
            <a:picLocks noGrp="1" noChangeAspect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97325" y="-22225"/>
            <a:ext cx="10285413" cy="690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928"/>
          <a:stretch>
            <a:fillRect/>
          </a:stretch>
        </p:blipFill>
        <p:spPr bwMode="auto">
          <a:xfrm>
            <a:off x="4572000" y="-100013"/>
            <a:ext cx="9312275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559300" y="0"/>
            <a:ext cx="0" cy="68849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950" y="6381328"/>
            <a:ext cx="475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5.5 </a:t>
            </a:r>
            <a:r>
              <a:rPr lang="fr-FR" altLang="en-US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m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members</a:t>
            </a:r>
            <a:r>
              <a:rPr lang="fr-FR" altLang="en-US" sz="2000" b="1" dirty="0" smtClean="0">
                <a:solidFill>
                  <a:schemeClr val="bg1"/>
                </a:solidFill>
              </a:rPr>
              <a:t>                                           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6463" y="6381328"/>
            <a:ext cx="475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70,000 staff and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volunteers</a:t>
            </a:r>
            <a:endParaRPr lang="en-GB" altLang="en-US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4"/>
          <p:cNvPicPr>
            <a:picLocks noGrp="1" noChangeAspect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8550" cy="702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4716463" y="44450"/>
            <a:ext cx="4751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Alfriston</a:t>
            </a:r>
            <a:r>
              <a:rPr lang="fr-FR" altLang="en-US" sz="2200" b="1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2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Clergy</a:t>
            </a:r>
            <a:r>
              <a:rPr lang="fr-FR" altLang="en-US" sz="2200" b="1" i="1" dirty="0">
                <a:solidFill>
                  <a:schemeClr val="bg1"/>
                </a:solidFill>
                <a:latin typeface="Georgia" panose="02040502050405020303" pitchFamily="18" charset="0"/>
              </a:rPr>
              <a:t> House, 1896</a:t>
            </a:r>
            <a:endParaRPr lang="en-GB" altLang="en-US" sz="2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9620" y="1772816"/>
            <a:ext cx="8644760" cy="4401003"/>
            <a:chOff x="249620" y="1412776"/>
            <a:chExt cx="8644760" cy="5152573"/>
          </a:xfrm>
        </p:grpSpPr>
        <p:sp>
          <p:nvSpPr>
            <p:cNvPr id="5" name="Rectangle 4"/>
            <p:cNvSpPr/>
            <p:nvPr/>
          </p:nvSpPr>
          <p:spPr>
            <a:xfrm>
              <a:off x="323528" y="1412776"/>
              <a:ext cx="8496944" cy="374441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9620" y="1700808"/>
              <a:ext cx="8644760" cy="486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1895 – 100 </a:t>
              </a:r>
              <a:r>
                <a:rPr lang="en-GB" sz="4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Mitglieder</a:t>
              </a:r>
              <a:endParaRPr lang="en-GB" sz="44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GB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1905 – 456 </a:t>
              </a:r>
              <a:r>
                <a:rPr lang="en-GB" sz="4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Mitglieder</a:t>
              </a:r>
              <a:endParaRPr lang="en-GB" sz="44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GB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1915 – 689 </a:t>
              </a:r>
              <a:r>
                <a:rPr lang="en-GB" sz="4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Mitglieder</a:t>
              </a:r>
              <a:endParaRPr lang="en-GB" sz="44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GB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1925 – &lt;1000 </a:t>
              </a:r>
              <a:r>
                <a:rPr lang="en-GB" sz="4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Mitglieder</a:t>
              </a:r>
              <a:endParaRPr lang="en-GB" sz="44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ctr"/>
              <a:endParaRPr lang="en-GB" sz="44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ctr"/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353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744" y="-13568"/>
            <a:ext cx="10672464" cy="7114976"/>
          </a:xfr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-3065" y="6316982"/>
            <a:ext cx="86795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2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Downton</a:t>
            </a:r>
            <a:r>
              <a:rPr lang="fr-FR" altLang="en-US" sz="2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Abbey</a:t>
            </a:r>
            <a:endParaRPr lang="en-GB" altLang="en-US" sz="2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75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may contain: plant, tree, outdoor and natu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316" y="3432447"/>
            <a:ext cx="4699926" cy="35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-315416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211" y="3429224"/>
            <a:ext cx="5176777" cy="3428775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468560" y="6519446"/>
            <a:ext cx="9618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altLang="en-US" sz="16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Rempart’s</a:t>
            </a:r>
            <a:r>
              <a:rPr lang="fr-FR" alt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16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w</a:t>
            </a:r>
            <a:r>
              <a:rPr lang="fr-FR" altLang="en-US" sz="16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orking</a:t>
            </a:r>
            <a:r>
              <a:rPr lang="fr-FR" alt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16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holidays</a:t>
            </a:r>
            <a:r>
              <a:rPr lang="fr-FR" altLang="en-US" sz="1600" b="1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in France                                          National Trust of </a:t>
            </a:r>
            <a:r>
              <a:rPr lang="fr-FR" altLang="en-US" sz="16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Korea</a:t>
            </a:r>
            <a:endParaRPr lang="en-GB" altLang="en-US" sz="16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Content Placeholder 3"/>
          <p:cNvPicPr>
            <a:picLocks noGrp="1"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565" y="0"/>
            <a:ext cx="4594151" cy="344561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4560728" y="-99392"/>
            <a:ext cx="15677" cy="721216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77459" y="3418087"/>
            <a:ext cx="9701989" cy="22277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180528" y="3107060"/>
            <a:ext cx="9361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altLang="en-US" sz="1600" b="1" i="1" dirty="0" err="1" smtClean="0">
                <a:solidFill>
                  <a:srgbClr val="499FD6"/>
                </a:solidFill>
                <a:latin typeface="Georgia" panose="02040502050405020303" pitchFamily="18" charset="0"/>
              </a:rPr>
              <a:t>Youth</a:t>
            </a:r>
            <a:r>
              <a:rPr lang="fr-FR" altLang="en-US" sz="1600" b="1" i="1" dirty="0" smtClean="0">
                <a:solidFill>
                  <a:srgbClr val="499FD6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1600" b="1" i="1" dirty="0" err="1" smtClean="0">
                <a:solidFill>
                  <a:srgbClr val="499FD6"/>
                </a:solidFill>
                <a:latin typeface="Georgia" panose="02040502050405020303" pitchFamily="18" charset="0"/>
              </a:rPr>
              <a:t>programming</a:t>
            </a:r>
            <a:r>
              <a:rPr lang="fr-FR" altLang="en-US" sz="1600" b="1" i="1" dirty="0" smtClean="0">
                <a:solidFill>
                  <a:srgbClr val="499FD6"/>
                </a:solidFill>
                <a:latin typeface="Georgia" panose="02040502050405020303" pitchFamily="18" charset="0"/>
              </a:rPr>
              <a:t> in Uganda           </a:t>
            </a:r>
            <a:r>
              <a:rPr lang="fr-FR" alt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                            </a:t>
            </a:r>
            <a:r>
              <a:rPr lang="fr-FR" altLang="en-US" sz="16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Campaigning</a:t>
            </a:r>
            <a:r>
              <a:rPr lang="fr-FR" alt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in Malta</a:t>
            </a:r>
            <a:endParaRPr lang="en-GB" altLang="en-US" sz="16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162" y="-171400"/>
            <a:ext cx="11861954" cy="7029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11" name="Rectangle 10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7700" y="5301208"/>
              <a:ext cx="8644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“Part of the National Trust </a:t>
              </a:r>
              <a:r>
                <a:rPr lang="en-US" sz="36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Family</a:t>
              </a:r>
              <a:r>
                <a:rPr lang="en-US" sz="36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36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0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8494" y="-52387"/>
            <a:ext cx="10440988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5" name="Rectangle 4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7700" y="5301208"/>
              <a:ext cx="86447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3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Growing</a:t>
              </a:r>
              <a:r>
                <a:rPr lang="en-US" sz="3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capacity for conservation”</a:t>
              </a:r>
              <a:endParaRPr lang="en-GB" sz="3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865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-243408"/>
            <a:ext cx="9601066" cy="7200800"/>
          </a:xfrm>
        </p:spPr>
      </p:pic>
      <p:sp>
        <p:nvSpPr>
          <p:cNvPr id="849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16044" y="5769260"/>
            <a:ext cx="8644760" cy="972108"/>
            <a:chOff x="216044" y="5229200"/>
            <a:chExt cx="8644760" cy="972108"/>
          </a:xfrm>
        </p:grpSpPr>
        <p:sp>
          <p:nvSpPr>
            <p:cNvPr id="6" name="Rectangle 5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044" y="5320796"/>
              <a:ext cx="864476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33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Voicing</a:t>
              </a:r>
              <a:r>
                <a:rPr lang="en-US" sz="33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concerns on common issues”</a:t>
              </a:r>
              <a:endParaRPr lang="en-GB" sz="33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0"/>
            <a:ext cx="10281829" cy="6858000"/>
          </a:xfr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-3065" y="6316982"/>
            <a:ext cx="86795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2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Innocastle</a:t>
            </a:r>
            <a:r>
              <a:rPr lang="fr-FR" altLang="en-US" sz="2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22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project</a:t>
            </a:r>
            <a:r>
              <a:rPr lang="fr-FR" altLang="en-US" sz="2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team in Romania</a:t>
            </a:r>
            <a:endParaRPr lang="en-GB" altLang="en-US" sz="2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3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1986" name="Picture 2" descr="\\heefptw06\users$\Catherine.Leonard\My Documents\INTO\Desktop 6 August 2012\6247642407_19c3971023_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1932"/>
            <a:ext cx="10420973" cy="69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432556" y="5085184"/>
            <a:ext cx="10009112" cy="1476164"/>
            <a:chOff x="-432556" y="5085184"/>
            <a:chExt cx="10009112" cy="1476164"/>
          </a:xfrm>
        </p:grpSpPr>
        <p:sp>
          <p:nvSpPr>
            <p:cNvPr id="9" name="Rectangle 8"/>
            <p:cNvSpPr/>
            <p:nvPr/>
          </p:nvSpPr>
          <p:spPr>
            <a:xfrm>
              <a:off x="323528" y="5085184"/>
              <a:ext cx="8496944" cy="1476164"/>
            </a:xfrm>
            <a:prstGeom prst="rect">
              <a:avLst/>
            </a:prstGeom>
            <a:solidFill>
              <a:schemeClr val="accent2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32556" y="5291480"/>
              <a:ext cx="10009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Gratulieren</a:t>
              </a:r>
              <a:r>
                <a:rPr lang="en-GB" sz="5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!</a:t>
              </a:r>
              <a:endParaRPr lang="en-GB" sz="5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286000" y="22748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9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-10396" y="0"/>
            <a:ext cx="9154396" cy="6957392"/>
            <a:chOff x="-10396" y="0"/>
            <a:chExt cx="7840829" cy="5734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96" y="0"/>
              <a:ext cx="4048125" cy="573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358" y="123825"/>
              <a:ext cx="4029075" cy="561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52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287001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4925" y="6381750"/>
            <a:ext cx="5473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200" b="1" i="1" dirty="0">
                <a:solidFill>
                  <a:schemeClr val="bg1"/>
                </a:solidFill>
                <a:latin typeface="Georgia" panose="02040502050405020303" pitchFamily="18" charset="0"/>
              </a:rPr>
              <a:t>Birmingham Pride</a:t>
            </a:r>
          </a:p>
        </p:txBody>
      </p:sp>
    </p:spTree>
    <p:extLst>
      <p:ext uri="{BB962C8B-B14F-4D97-AF65-F5344CB8AC3E}">
        <p14:creationId xmlns:p14="http://schemas.microsoft.com/office/powerpoint/2010/main" val="271792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10538831" cy="7029400"/>
          </a:xfrm>
        </p:spPr>
      </p:pic>
      <p:grpSp>
        <p:nvGrpSpPr>
          <p:cNvPr id="11" name="Group 10"/>
          <p:cNvGrpSpPr/>
          <p:nvPr/>
        </p:nvGrpSpPr>
        <p:grpSpPr>
          <a:xfrm>
            <a:off x="323528" y="908720"/>
            <a:ext cx="8496944" cy="5364596"/>
            <a:chOff x="323528" y="1196752"/>
            <a:chExt cx="8496944" cy="5364596"/>
          </a:xfrm>
        </p:grpSpPr>
        <p:sp>
          <p:nvSpPr>
            <p:cNvPr id="12" name="Rectangle 11"/>
            <p:cNvSpPr/>
            <p:nvPr/>
          </p:nvSpPr>
          <p:spPr>
            <a:xfrm>
              <a:off x="323528" y="1196752"/>
              <a:ext cx="8496944" cy="536459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528" y="1505298"/>
              <a:ext cx="8424936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“Every time an </a:t>
              </a:r>
              <a:r>
                <a:rPr lang="en-US" sz="40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abandoned warehouse</a:t>
              </a:r>
              <a:r>
                <a:rPr lang="en-US" sz="40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becomes a grocery store, an </a:t>
              </a:r>
              <a:r>
                <a:rPr lang="en-US" sz="40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old hotel </a:t>
              </a:r>
              <a:r>
                <a:rPr lang="en-US" sz="40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becomes a community center, or a </a:t>
              </a:r>
              <a:r>
                <a:rPr lang="en-US" sz="40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church</a:t>
              </a:r>
              <a:r>
                <a:rPr lang="en-US" sz="40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is reborn as a dance studio, preservation is helping to meet the needs of </a:t>
              </a:r>
              <a:r>
                <a:rPr lang="en-US" sz="40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today’s citizens</a:t>
              </a:r>
              <a:r>
                <a:rPr lang="en-US" sz="40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.”</a:t>
              </a:r>
            </a:p>
            <a:p>
              <a:pPr algn="r"/>
              <a:endParaRPr 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algn="r"/>
              <a:r>
                <a:rPr lang="en-US" sz="16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Stephanie Meeks, President, National Trust for Historic Preservation</a:t>
              </a:r>
              <a:endParaRPr lang="en-GB" sz="16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826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-52349"/>
            <a:ext cx="5328591" cy="6896458"/>
          </a:xfrm>
        </p:spPr>
      </p:pic>
    </p:spTree>
    <p:extLst>
      <p:ext uri="{BB962C8B-B14F-4D97-AF65-F5344CB8AC3E}">
        <p14:creationId xmlns:p14="http://schemas.microsoft.com/office/powerpoint/2010/main" val="2838497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6387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1913" y="-73025"/>
            <a:ext cx="11409363" cy="7605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1913" y="-100013"/>
            <a:ext cx="11409363" cy="76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6611">
            <a:off x="3348038" y="77788"/>
            <a:ext cx="3100387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843572">
            <a:off x="714375" y="2530475"/>
            <a:ext cx="2994025" cy="4203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28805">
            <a:off x="5902325" y="2787650"/>
            <a:ext cx="3113088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1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248"/>
            <a:ext cx="9144000" cy="4572000"/>
          </a:xfrm>
        </p:spPr>
      </p:pic>
      <p:grpSp>
        <p:nvGrpSpPr>
          <p:cNvPr id="7" name="Group 6"/>
          <p:cNvGrpSpPr/>
          <p:nvPr/>
        </p:nvGrpSpPr>
        <p:grpSpPr>
          <a:xfrm>
            <a:off x="175712" y="1772816"/>
            <a:ext cx="8644760" cy="3168352"/>
            <a:chOff x="249620" y="1196752"/>
            <a:chExt cx="8644760" cy="5364596"/>
          </a:xfrm>
        </p:grpSpPr>
        <p:sp>
          <p:nvSpPr>
            <p:cNvPr id="8" name="Rectangle 7"/>
            <p:cNvSpPr/>
            <p:nvPr/>
          </p:nvSpPr>
          <p:spPr>
            <a:xfrm>
              <a:off x="323528" y="1196752"/>
              <a:ext cx="8496944" cy="536459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9620" y="1505298"/>
              <a:ext cx="864476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Judy Murray 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hates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“when rain stops play” but she 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loves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Scotland’s “national treasures”</a:t>
              </a:r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406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8130" name="Picture 2" descr="Image result for this place matters national tru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848"/>
            <a:ext cx="9488340" cy="711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8" name="Rectangle 7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Community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33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40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GH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93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8" name="Rectangle 7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Children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023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0"/>
            <a:ext cx="11890030" cy="6858000"/>
          </a:xfrm>
        </p:spPr>
      </p:pic>
      <p:grpSp>
        <p:nvGrpSpPr>
          <p:cNvPr id="6" name="Group 5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7" name="Rectangle 6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Constitution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99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3056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3528" y="280794"/>
            <a:ext cx="8644760" cy="972108"/>
            <a:chOff x="247700" y="5229200"/>
            <a:chExt cx="8644760" cy="972108"/>
          </a:xfrm>
        </p:grpSpPr>
        <p:sp>
          <p:nvSpPr>
            <p:cNvPr id="6" name="Rectangle 5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Cash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45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4" descr="H:\My Documents\INTO\Marketing and Comms\Annual Report\2012 Annual Report and Accounts\Final version from Margaret\Fiji_ligh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9960" y="-31968"/>
            <a:ext cx="10543059" cy="79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9620" y="908720"/>
            <a:ext cx="8644760" cy="5364596"/>
            <a:chOff x="249620" y="1196752"/>
            <a:chExt cx="8644760" cy="5364596"/>
          </a:xfrm>
        </p:grpSpPr>
        <p:sp>
          <p:nvSpPr>
            <p:cNvPr id="5" name="Rectangle 4"/>
            <p:cNvSpPr/>
            <p:nvPr/>
          </p:nvSpPr>
          <p:spPr>
            <a:xfrm>
              <a:off x="323528" y="1196752"/>
              <a:ext cx="8496944" cy="536459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9620" y="1505298"/>
              <a:ext cx="864476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Finden,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schätzen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, nutzen und erkennen Sie die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Begeisterung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, Zeit und Energie Ihrer Freiwilligen, denn sie sind Ihre besten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Botschafter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und Ihre wertvollsten Mitarbeiter.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97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02" name="Picture 2" descr="Screen-Shot-2018-11-06-at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480" y="476672"/>
            <a:ext cx="952500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7700" y="5841268"/>
            <a:ext cx="8644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  <a:r>
              <a:rPr lang="en-US" sz="4400" b="1" i="1" dirty="0" smtClean="0">
                <a:solidFill>
                  <a:srgbClr val="499FD6"/>
                </a:solidFill>
                <a:latin typeface="Georgia" panose="02040502050405020303" pitchFamily="18" charset="0"/>
              </a:rPr>
              <a:t>Change</a:t>
            </a:r>
            <a:r>
              <a:rPr lang="en-US" sz="4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”</a:t>
            </a:r>
            <a:endParaRPr lang="en-GB" sz="4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9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91" name="Content Placeholder 6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14475" y="-269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6" name="Rectangle 5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Copy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53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Bildergebnis fÃ¼r sport england &quot;national trust&quot; cycle trai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732"/>
            <a:ext cx="10455384" cy="68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47700" y="5769260"/>
            <a:ext cx="8644760" cy="972108"/>
            <a:chOff x="247700" y="5229200"/>
            <a:chExt cx="8644760" cy="972108"/>
          </a:xfrm>
        </p:grpSpPr>
        <p:sp>
          <p:nvSpPr>
            <p:cNvPr id="6" name="Rectangle 5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Collaborate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99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329" y="-243408"/>
            <a:ext cx="10680517" cy="7101408"/>
          </a:xfrm>
        </p:spPr>
      </p:pic>
      <p:grpSp>
        <p:nvGrpSpPr>
          <p:cNvPr id="14" name="Group 13"/>
          <p:cNvGrpSpPr/>
          <p:nvPr/>
        </p:nvGrpSpPr>
        <p:grpSpPr>
          <a:xfrm>
            <a:off x="247720" y="224644"/>
            <a:ext cx="8644760" cy="972108"/>
            <a:chOff x="247700" y="5229200"/>
            <a:chExt cx="8644760" cy="972108"/>
          </a:xfrm>
        </p:grpSpPr>
        <p:sp>
          <p:nvSpPr>
            <p:cNvPr id="15" name="Rectangle 14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Be a Brave Bavaria!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7" name="Picture 6" descr="Benjamin Disraeli's mott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2263" y="-109181"/>
            <a:ext cx="11498790" cy="71195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00100" y="5921660"/>
            <a:ext cx="8644760" cy="972108"/>
            <a:chOff x="247700" y="5769260"/>
            <a:chExt cx="8644760" cy="972108"/>
          </a:xfrm>
        </p:grpSpPr>
        <p:sp>
          <p:nvSpPr>
            <p:cNvPr id="9" name="Rectangle 8"/>
            <p:cNvSpPr/>
            <p:nvPr/>
          </p:nvSpPr>
          <p:spPr>
            <a:xfrm>
              <a:off x="323528" y="576926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7700" y="584126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Vielen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 Dank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0120" y="377044"/>
            <a:ext cx="8644760" cy="972108"/>
            <a:chOff x="247700" y="5229200"/>
            <a:chExt cx="8644760" cy="972108"/>
          </a:xfrm>
        </p:grpSpPr>
        <p:sp>
          <p:nvSpPr>
            <p:cNvPr id="12" name="Rectangle 11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7700" y="5301208"/>
              <a:ext cx="8644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400" b="1" i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Forti</a:t>
              </a:r>
              <a:r>
                <a:rPr lang="en-US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Nihil Difficile</a:t>
              </a:r>
              <a:r>
                <a:rPr lang="en-US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rgbClr val="499FD6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45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IN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588" y="511175"/>
            <a:ext cx="34480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323850" y="5646738"/>
            <a:ext cx="83534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 b="1">
                <a:solidFill>
                  <a:srgbClr val="499FD6"/>
                </a:solidFill>
              </a:rPr>
              <a:t>www.intoorg.org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My Documents\INTO\Marketing and Comms\Annual Report\2012 Annual Report and Accounts\Final version from Margaret\BugSafar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1" y="0"/>
            <a:ext cx="10281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49620" y="908720"/>
            <a:ext cx="8644760" cy="5364596"/>
            <a:chOff x="249620" y="1196752"/>
            <a:chExt cx="8644760" cy="5364596"/>
          </a:xfrm>
        </p:grpSpPr>
        <p:sp>
          <p:nvSpPr>
            <p:cNvPr id="5" name="Rectangle 4"/>
            <p:cNvSpPr/>
            <p:nvPr/>
          </p:nvSpPr>
          <p:spPr>
            <a:xfrm>
              <a:off x="323528" y="1196752"/>
              <a:ext cx="8496944" cy="536459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9620" y="1505298"/>
              <a:ext cx="864476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Vergessen Sie nie dass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Mitglieder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,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Unterstützer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und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Mitarbeiter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das Herzblut Ihrer Organisation sind … und bleiben Sie Ihrem Zweck, Ihren Idealen und Bestrebungen immer </a:t>
              </a:r>
              <a:r>
                <a:rPr lang="de-DE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treu</a:t>
              </a:r>
              <a:r>
                <a:rPr lang="de-DE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.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839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575" y="0"/>
            <a:ext cx="1032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49620" y="1124744"/>
            <a:ext cx="8644760" cy="3744416"/>
            <a:chOff x="249620" y="1412776"/>
            <a:chExt cx="8644760" cy="3744416"/>
          </a:xfrm>
        </p:grpSpPr>
        <p:sp>
          <p:nvSpPr>
            <p:cNvPr id="5" name="Rectangle 4"/>
            <p:cNvSpPr/>
            <p:nvPr/>
          </p:nvSpPr>
          <p:spPr>
            <a:xfrm>
              <a:off x="323528" y="1412776"/>
              <a:ext cx="8496944" cy="3744416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9620" y="1505298"/>
              <a:ext cx="864476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Mein einziger Vorschlag an die neue Organisation ist, bei allen Ihre Aktivitäten </a:t>
              </a:r>
              <a:r>
                <a:rPr lang="de-DE" sz="44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Leute</a:t>
              </a:r>
              <a:r>
                <a:rPr lang="de-DE" sz="44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einzubeziehen. Das ist der Schlüssel zum </a:t>
              </a:r>
              <a:r>
                <a:rPr lang="de-DE" sz="4400" b="1" i="1" dirty="0" smtClean="0">
                  <a:solidFill>
                    <a:srgbClr val="499FD6"/>
                  </a:solidFill>
                  <a:latin typeface="Georgia" panose="02040502050405020303" pitchFamily="18" charset="0"/>
                </a:rPr>
                <a:t>Erfolg</a:t>
              </a:r>
              <a:r>
                <a:rPr lang="de-DE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.</a:t>
              </a:r>
              <a:r>
                <a:rPr lang="en-US" sz="44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44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97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47700" y="5229200"/>
            <a:ext cx="8644760" cy="972108"/>
            <a:chOff x="247700" y="5229200"/>
            <a:chExt cx="8644760" cy="972108"/>
          </a:xfrm>
        </p:grpSpPr>
        <p:sp>
          <p:nvSpPr>
            <p:cNvPr id="5" name="Rectangle 4"/>
            <p:cNvSpPr/>
            <p:nvPr/>
          </p:nvSpPr>
          <p:spPr>
            <a:xfrm>
              <a:off x="323528" y="5229200"/>
              <a:ext cx="8496944" cy="972108"/>
            </a:xfrm>
            <a:prstGeom prst="rect">
              <a:avLst/>
            </a:prstGeom>
            <a:solidFill>
              <a:schemeClr val="accent2">
                <a:lumMod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7700" y="5301208"/>
              <a:ext cx="86447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“</a:t>
              </a:r>
              <a:r>
                <a:rPr lang="en-US" sz="4200" b="1" i="1" dirty="0" err="1">
                  <a:solidFill>
                    <a:srgbClr val="499FD6"/>
                  </a:solidFill>
                  <a:latin typeface="Georgia" panose="02040502050405020303" pitchFamily="18" charset="0"/>
                </a:rPr>
                <a:t>Begeisterung</a:t>
              </a:r>
              <a:r>
                <a:rPr lang="en-US" sz="4200" b="1" i="1" dirty="0">
                  <a:solidFill>
                    <a:srgbClr val="499FD6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200" b="1" i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ist</a:t>
              </a:r>
              <a:r>
                <a:rPr lang="en-US" sz="4200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200" b="1" i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ansteckend</a:t>
              </a:r>
              <a:r>
                <a:rPr lang="en-US" sz="4200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”</a:t>
              </a:r>
              <a:endParaRPr lang="en-GB" sz="42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97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18002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nts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138" y="1052513"/>
            <a:ext cx="237648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4" name="Object 5"/>
          <p:cNvGraphicFramePr>
            <a:graphicFrameLocks noChangeAspect="1"/>
          </p:cNvGraphicFramePr>
          <p:nvPr/>
        </p:nvGraphicFramePr>
        <p:xfrm>
          <a:off x="4457700" y="4600575"/>
          <a:ext cx="29591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6" r:id="rId6" imgW="4439270" imgH="2190476" progId="">
                  <p:embed/>
                </p:oleObj>
              </mc:Choice>
              <mc:Fallback>
                <p:oleObj r:id="rId6" imgW="4439270" imgH="21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4600575"/>
                        <a:ext cx="295910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9"/>
          <p:cNvGraphicFramePr>
            <a:graphicFrameLocks noChangeAspect="1"/>
          </p:cNvGraphicFramePr>
          <p:nvPr/>
        </p:nvGraphicFramePr>
        <p:xfrm>
          <a:off x="4572000" y="5953125"/>
          <a:ext cx="2819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7" r:id="rId8" imgW="2819794" imgH="733333" progId="">
                  <p:embed/>
                </p:oleObj>
              </mc:Choice>
              <mc:Fallback>
                <p:oleObj r:id="rId8" imgW="2819794" imgH="7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953125"/>
                        <a:ext cx="2819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10"/>
          <p:cNvGraphicFramePr>
            <a:graphicFrameLocks noChangeAspect="1"/>
          </p:cNvGraphicFramePr>
          <p:nvPr/>
        </p:nvGraphicFramePr>
        <p:xfrm>
          <a:off x="179388" y="5543550"/>
          <a:ext cx="430530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8" r:id="rId10" imgW="4304762" imgH="1162212" progId="">
                  <p:embed/>
                </p:oleObj>
              </mc:Choice>
              <mc:Fallback>
                <p:oleObj r:id="rId10" imgW="4304762" imgH="1162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543550"/>
                        <a:ext cx="4305300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47" name="Group 11"/>
          <p:cNvGrpSpPr>
            <a:grpSpLocks/>
          </p:cNvGrpSpPr>
          <p:nvPr/>
        </p:nvGrpSpPr>
        <p:grpSpPr bwMode="auto">
          <a:xfrm>
            <a:off x="7593013" y="1123950"/>
            <a:ext cx="1516062" cy="1152525"/>
            <a:chOff x="4224" y="432"/>
            <a:chExt cx="864" cy="655"/>
          </a:xfrm>
        </p:grpSpPr>
        <p:graphicFrame>
          <p:nvGraphicFramePr>
            <p:cNvPr id="10270" name="Object 12"/>
            <p:cNvGraphicFramePr>
              <a:graphicFrameLocks noChangeAspect="1"/>
            </p:cNvGraphicFramePr>
            <p:nvPr/>
          </p:nvGraphicFramePr>
          <p:xfrm>
            <a:off x="4224" y="432"/>
            <a:ext cx="864" cy="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29" r:id="rId12" imgW="4800000" imgH="3638095" progId="">
                    <p:embed/>
                  </p:oleObj>
                </mc:Choice>
                <mc:Fallback>
                  <p:oleObj r:id="rId12" imgW="4800000" imgH="363809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432"/>
                          <a:ext cx="864" cy="6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71" name="Picture 13" descr="an_taisce_log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" y="439"/>
              <a:ext cx="61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8" name="Picture 15" descr="national_trust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0" y="4322763"/>
            <a:ext cx="120808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6" descr="Home_Logo_nattrustql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25" y="4994275"/>
            <a:ext cx="16510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7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800" y="1268413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 descr="geldersch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1301750"/>
            <a:ext cx="1428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 descr="ntrustlogo0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394"/>
          <a:stretch>
            <a:fillRect/>
          </a:stretch>
        </p:blipFill>
        <p:spPr bwMode="auto">
          <a:xfrm>
            <a:off x="1419225" y="2478088"/>
            <a:ext cx="2447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1" descr="로고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4614863"/>
            <a:ext cx="302418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3" descr="dlh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3754438"/>
            <a:ext cx="1549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5" descr="logo-fai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67506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6" descr="pn_wrapper_logo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115888"/>
            <a:ext cx="39465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7" descr="SLUNA_Sk-Vincent2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63" y="3475038"/>
            <a:ext cx="1223962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8" descr="Logo_BPPI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1246188"/>
            <a:ext cx="15240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4" descr="CCFU logo (2)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838" y="2344738"/>
            <a:ext cx="15827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0" descr="9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1249363"/>
            <a:ext cx="14287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1" descr="MNT%20logo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450" y="3765550"/>
            <a:ext cx="13271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32" descr="National-Trust-Logo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3213100"/>
            <a:ext cx="11842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33" descr="logo_CELRL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478088"/>
            <a:ext cx="2159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34" descr="50514_37132938221_3903434_n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013" y="3209925"/>
            <a:ext cx="20875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35" descr="HPTLogo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3846513"/>
            <a:ext cx="12303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36" descr="untitled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2273300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1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82550"/>
            <a:ext cx="8159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" descr="http://www.bv02.com/wp-content/themes/bv02v2013/img/cf-logo-ntc.png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8" y="82550"/>
            <a:ext cx="27654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94" descr="Image result for rempart union logo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8" y="2443163"/>
            <a:ext cx="9667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614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heefptw06\users$\Catherine.Leonard\My Documents\INTO\Central Europe Project\Photos\Ones to use\Study visit participants at Seaton Delaval Hall, Northumberlan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00273"/>
            <a:ext cx="9506230" cy="71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942" y="6341258"/>
            <a:ext cx="9216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INTO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visit</a:t>
            </a:r>
            <a:r>
              <a:rPr lang="fr-FR" altLang="en-US" sz="2000" b="1" i="1" smtClean="0">
                <a:solidFill>
                  <a:schemeClr val="bg1"/>
                </a:solidFill>
                <a:latin typeface="Georgia" panose="02040502050405020303" pitchFamily="18" charset="0"/>
              </a:rPr>
              <a:t> to Seaton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Delaval</a:t>
            </a:r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Hall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9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6632" y="0"/>
            <a:ext cx="11136559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0816" y="44624"/>
            <a:ext cx="9216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Canon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Hardwicke</a:t>
            </a:r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Rawnsley</a:t>
            </a:r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(centre) </a:t>
            </a:r>
            <a:r>
              <a:rPr lang="fr-FR" altLang="en-US" sz="20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with</a:t>
            </a:r>
            <a:r>
              <a:rPr lang="fr-FR" altLang="en-US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Beatrix Potter (right)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53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11158</TotalTime>
  <Words>361</Words>
  <Application>Microsoft Office PowerPoint</Application>
  <PresentationFormat>On-screen Show (4:3)</PresentationFormat>
  <Paragraphs>92</Paragraphs>
  <Slides>34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Echo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OCM Speech, ROK May 2008</dc:title>
  <dc:creator>catherine.leonard</dc:creator>
  <cp:lastModifiedBy>Leonard, Catherine</cp:lastModifiedBy>
  <cp:revision>424</cp:revision>
  <cp:lastPrinted>2003-03-25T11:38:51Z</cp:lastPrinted>
  <dcterms:created xsi:type="dcterms:W3CDTF">2004-09-20T12:49:18Z</dcterms:created>
  <dcterms:modified xsi:type="dcterms:W3CDTF">2018-11-26T08:40:22Z</dcterms:modified>
</cp:coreProperties>
</file>