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52" r:id="rId2"/>
    <p:sldId id="331" r:id="rId3"/>
    <p:sldId id="333" r:id="rId4"/>
    <p:sldId id="334" r:id="rId5"/>
    <p:sldId id="335" r:id="rId6"/>
    <p:sldId id="336" r:id="rId7"/>
    <p:sldId id="332" r:id="rId8"/>
    <p:sldId id="349" r:id="rId9"/>
    <p:sldId id="350" r:id="rId10"/>
    <p:sldId id="351" r:id="rId11"/>
    <p:sldId id="337" r:id="rId12"/>
    <p:sldId id="354" r:id="rId13"/>
    <p:sldId id="341" r:id="rId14"/>
    <p:sldId id="338" r:id="rId15"/>
    <p:sldId id="342" r:id="rId16"/>
    <p:sldId id="343" r:id="rId17"/>
    <p:sldId id="356" r:id="rId18"/>
    <p:sldId id="355" r:id="rId19"/>
    <p:sldId id="339" r:id="rId20"/>
    <p:sldId id="340" r:id="rId21"/>
    <p:sldId id="358" r:id="rId22"/>
    <p:sldId id="357" r:id="rId23"/>
    <p:sldId id="346" r:id="rId24"/>
    <p:sldId id="347" r:id="rId25"/>
    <p:sldId id="353" r:id="rId26"/>
    <p:sldId id="34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T + Introduction" id="{1BB773CE-9A1F-A54E-B9D8-0200D568B72A}">
          <p14:sldIdLst>
            <p14:sldId id="352"/>
            <p14:sldId id="331"/>
            <p14:sldId id="333"/>
            <p14:sldId id="334"/>
            <p14:sldId id="335"/>
            <p14:sldId id="336"/>
            <p14:sldId id="332"/>
            <p14:sldId id="349"/>
            <p14:sldId id="350"/>
            <p14:sldId id="351"/>
            <p14:sldId id="337"/>
            <p14:sldId id="354"/>
            <p14:sldId id="341"/>
            <p14:sldId id="338"/>
            <p14:sldId id="342"/>
            <p14:sldId id="343"/>
            <p14:sldId id="356"/>
            <p14:sldId id="355"/>
            <p14:sldId id="339"/>
            <p14:sldId id="340"/>
            <p14:sldId id="358"/>
            <p14:sldId id="357"/>
            <p14:sldId id="346"/>
            <p14:sldId id="347"/>
            <p14:sldId id="353"/>
            <p14:sldId id="348"/>
          </p14:sldIdLst>
        </p14:section>
        <p14:section name="INTO" id="{32B65596-5524-E44B-AF86-976A4A421400}">
          <p14:sldIdLst/>
        </p14:section>
        <p14:section name="CNTA" id="{FC8C0B17-7247-6444-81E0-3656768CB3E0}">
          <p14:sldIdLst/>
        </p14:section>
        <p14:section name="Untitled Section" id="{5415DFFB-77FF-CF4F-B2D5-F9AE24820C20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70"/>
    <p:restoredTop sz="93056" autoAdjust="0"/>
  </p:normalViewPr>
  <p:slideViewPr>
    <p:cSldViewPr snapToGrid="0" snapToObjects="1">
      <p:cViewPr>
        <p:scale>
          <a:sx n="83" d="100"/>
          <a:sy n="83" d="100"/>
        </p:scale>
        <p:origin x="-446" y="-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410C6-93D4-E54D-8F66-76C9663A5AC6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31D62-C8E0-1C4F-9BDF-AAD9059E7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4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1D62-C8E0-1C4F-9BDF-AAD9059E7D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8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Slide: Photo with Herman etc. cutting ribbon in Zdislavice </a:t>
            </a:r>
          </a:p>
          <a:p>
            <a:endParaRPr lang="en-US" dirty="0" smtClean="0"/>
          </a:p>
          <a:p>
            <a:r>
              <a:rPr lang="en-US" dirty="0" smtClean="0"/>
              <a:t>On the slide</a:t>
            </a:r>
            <a:r>
              <a:rPr lang="en-US" baseline="0" dirty="0" smtClean="0"/>
              <a:t> you see us opening our pilot project in Zdislavice</a:t>
            </a:r>
            <a:r>
              <a:rPr lang="mr-IN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1D62-C8E0-1C4F-9BDF-AAD9059E7D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96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Slide: Launch of the Reform Club </a:t>
            </a:r>
          </a:p>
          <a:p>
            <a:endParaRPr lang="en-US" dirty="0" smtClean="0"/>
          </a:p>
          <a:p>
            <a:r>
              <a:rPr lang="en-US" dirty="0" smtClean="0"/>
              <a:t>CNT was actually launched in London, in the Reform</a:t>
            </a:r>
            <a:r>
              <a:rPr lang="en-US" baseline="0" dirty="0" smtClean="0"/>
              <a:t> Club</a:t>
            </a:r>
            <a:r>
              <a:rPr lang="mr-IN" baseline="0" dirty="0" smtClean="0"/>
              <a:t>…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1D62-C8E0-1C4F-9BDF-AAD9059E7D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7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</a:t>
            </a:r>
            <a:r>
              <a:rPr lang="en-US" baseline="0" dirty="0" smtClean="0"/>
              <a:t>: BALI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biannual International Conference of National Trusts remains at the heart of the NT movement </a:t>
            </a:r>
            <a:r>
              <a:rPr lang="mr-IN" baseline="0" dirty="0" smtClean="0"/>
              <a:t>…</a:t>
            </a:r>
            <a:r>
              <a:rPr lang="en-GB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1D62-C8E0-1C4F-9BDF-AAD9059E7D1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8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</a:t>
            </a:r>
            <a:r>
              <a:rPr lang="en-US" baseline="0" dirty="0" smtClean="0"/>
              <a:t>: BALI line up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conference was in Bali where there were over 120 delegates </a:t>
            </a:r>
            <a:r>
              <a:rPr lang="mr-IN" baseline="0" dirty="0" smtClean="0"/>
              <a:t>…</a:t>
            </a:r>
            <a:r>
              <a:rPr lang="en-GB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1D62-C8E0-1C4F-9BDF-AAD9059E7D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5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1D62-C8E0-1C4F-9BDF-AAD9059E7D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71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SLIDE:</a:t>
            </a:r>
            <a:r>
              <a:rPr lang="en-US" baseline="0" dirty="0" smtClean="0"/>
              <a:t> talk to CNT briefly (additional slide)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1D62-C8E0-1C4F-9BDF-AAD9059E7D1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56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1D62-C8E0-1C4F-9BDF-AAD9059E7D1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E2527-AC43-5B40-A522-0EE66A80537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592199-7D82-644E-9897-A2E0A437E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3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E2527-AC43-5B40-A522-0EE66A80537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592199-7D82-644E-9897-A2E0A437E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E2527-AC43-5B40-A522-0EE66A80537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592199-7D82-644E-9897-A2E0A437E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5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dpis a obsah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vetina-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597" y="749182"/>
            <a:ext cx="9668443" cy="6113700"/>
          </a:xfrm>
          <a:prstGeom prst="rect">
            <a:avLst/>
          </a:prstGeom>
        </p:spPr>
      </p:pic>
      <p:pic>
        <p:nvPicPr>
          <p:cNvPr id="12" name="Picture 11" descr="wor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4617" y="260648"/>
            <a:ext cx="2932039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41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222" y="320675"/>
            <a:ext cx="933657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E2527-AC43-5B40-A522-0EE66A80537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592199-7D82-644E-9897-A2E0A437E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0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E2527-AC43-5B40-A522-0EE66A80537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592199-7D82-644E-9897-A2E0A437E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0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E2527-AC43-5B40-A522-0EE66A80537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592199-7D82-644E-9897-A2E0A437E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E2527-AC43-5B40-A522-0EE66A80537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592199-7D82-644E-9897-A2E0A437E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E2527-AC43-5B40-A522-0EE66A80537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592199-7D82-644E-9897-A2E0A437E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7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E2527-AC43-5B40-A522-0EE66A80537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592199-7D82-644E-9897-A2E0A437E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E2527-AC43-5B40-A522-0EE66A80537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592199-7D82-644E-9897-A2E0A437E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E2527-AC43-5B40-A522-0EE66A805377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592199-7D82-644E-9897-A2E0A437E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9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365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" y="-41549"/>
            <a:ext cx="1799705" cy="17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czechnationaltrus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4248" y="116632"/>
            <a:ext cx="3648405" cy="13407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31371" y="3080761"/>
            <a:ext cx="12664696" cy="358351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004700"/>
                </a:solidFill>
                <a:latin typeface="Georgia"/>
                <a:cs typeface="Georgia"/>
              </a:rPr>
              <a:t>New meaning to old values</a:t>
            </a:r>
            <a:r>
              <a:rPr lang="en-GB" sz="2800" dirty="0">
                <a:solidFill>
                  <a:srgbClr val="004700"/>
                </a:solidFill>
                <a:latin typeface="Georgia"/>
                <a:cs typeface="Georgia"/>
              </a:rPr>
              <a:t/>
            </a:r>
            <a:br>
              <a:rPr lang="en-GB" sz="2800" dirty="0">
                <a:solidFill>
                  <a:srgbClr val="004700"/>
                </a:solidFill>
                <a:latin typeface="Georgia"/>
                <a:cs typeface="Georgia"/>
              </a:rPr>
            </a:br>
            <a:r>
              <a:rPr lang="en-GB" sz="3200" dirty="0" smtClean="0">
                <a:solidFill>
                  <a:srgbClr val="004700"/>
                </a:solidFill>
                <a:latin typeface="Georgia"/>
                <a:cs typeface="Georgia"/>
              </a:rPr>
              <a:t/>
            </a:r>
            <a:br>
              <a:rPr lang="en-GB" sz="3200" dirty="0" smtClean="0">
                <a:solidFill>
                  <a:srgbClr val="004700"/>
                </a:solidFill>
                <a:latin typeface="Georgia"/>
                <a:cs typeface="Georgia"/>
              </a:rPr>
            </a:br>
            <a:r>
              <a:rPr lang="en-GB" sz="3200" dirty="0" smtClean="0">
                <a:solidFill>
                  <a:srgbClr val="004700"/>
                </a:solidFill>
                <a:latin typeface="Georgia"/>
                <a:cs typeface="Georgia"/>
              </a:rPr>
              <a:t/>
            </a:r>
            <a:br>
              <a:rPr lang="en-GB" sz="3200" dirty="0" smtClean="0">
                <a:solidFill>
                  <a:srgbClr val="004700"/>
                </a:solidFill>
                <a:latin typeface="Georgia"/>
                <a:cs typeface="Georgia"/>
              </a:rPr>
            </a:br>
            <a:r>
              <a:rPr lang="en-GB" sz="3200" dirty="0" smtClean="0">
                <a:solidFill>
                  <a:srgbClr val="004700"/>
                </a:solidFill>
                <a:latin typeface="Georgia"/>
                <a:cs typeface="Georgia"/>
              </a:rPr>
              <a:t/>
            </a:r>
            <a:br>
              <a:rPr lang="en-GB" sz="3200" dirty="0" smtClean="0">
                <a:solidFill>
                  <a:srgbClr val="004700"/>
                </a:solidFill>
                <a:latin typeface="Georgia"/>
                <a:cs typeface="Georgia"/>
              </a:rPr>
            </a:br>
            <a:r>
              <a:rPr lang="en-GB" sz="2400" b="1" dirty="0" smtClean="0">
                <a:solidFill>
                  <a:srgbClr val="004700"/>
                </a:solidFill>
                <a:latin typeface="Georgia"/>
                <a:cs typeface="Georgia"/>
              </a:rPr>
              <a:t>Practitioners in Partnership: </a:t>
            </a:r>
            <a:br>
              <a:rPr lang="en-GB" sz="2400" b="1" dirty="0" smtClean="0">
                <a:solidFill>
                  <a:srgbClr val="004700"/>
                </a:solidFill>
                <a:latin typeface="Georgia"/>
                <a:cs typeface="Georgia"/>
              </a:rPr>
            </a:br>
            <a:r>
              <a:rPr lang="en-GB" sz="2400" b="1" dirty="0" smtClean="0">
                <a:solidFill>
                  <a:srgbClr val="004700"/>
                </a:solidFill>
                <a:latin typeface="Georgia"/>
                <a:cs typeface="Georgia"/>
              </a:rPr>
              <a:t>Sharing best practice across the INTO network</a:t>
            </a:r>
            <a:br>
              <a:rPr lang="en-GB" sz="2400" b="1" dirty="0" smtClean="0">
                <a:solidFill>
                  <a:srgbClr val="004700"/>
                </a:solidFill>
                <a:latin typeface="Georgia"/>
                <a:cs typeface="Georgia"/>
              </a:rPr>
            </a:br>
            <a:r>
              <a:rPr lang="en-GB" sz="2400" dirty="0" smtClean="0">
                <a:solidFill>
                  <a:srgbClr val="004700"/>
                </a:solidFill>
                <a:latin typeface="Georgia"/>
                <a:cs typeface="Georgia"/>
              </a:rPr>
              <a:t/>
            </a:r>
            <a:br>
              <a:rPr lang="en-GB" sz="2400" dirty="0" smtClean="0">
                <a:solidFill>
                  <a:srgbClr val="004700"/>
                </a:solidFill>
                <a:latin typeface="Georgia"/>
                <a:cs typeface="Georgia"/>
              </a:rPr>
            </a:br>
            <a:r>
              <a:rPr lang="en-GB" sz="2400" dirty="0" smtClean="0">
                <a:solidFill>
                  <a:srgbClr val="004700"/>
                </a:solidFill>
                <a:latin typeface="Georgia"/>
                <a:cs typeface="Georgia"/>
              </a:rPr>
              <a:t>London, 5.11.2018</a:t>
            </a:r>
            <a:br>
              <a:rPr lang="en-GB" sz="2400" dirty="0" smtClean="0">
                <a:solidFill>
                  <a:srgbClr val="004700"/>
                </a:solidFill>
                <a:latin typeface="Georgia"/>
                <a:cs typeface="Georgia"/>
              </a:rPr>
            </a:br>
            <a:r>
              <a:rPr lang="en-GB" sz="2400" dirty="0" smtClean="0">
                <a:solidFill>
                  <a:srgbClr val="004700"/>
                </a:solidFill>
                <a:latin typeface="Georgia"/>
                <a:cs typeface="Georgia"/>
              </a:rPr>
              <a:t>Dr Irena Edwards, Chairman</a:t>
            </a:r>
            <a:r>
              <a:rPr lang="en-GB" sz="2000" dirty="0" smtClean="0">
                <a:solidFill>
                  <a:srgbClr val="004700"/>
                </a:solidFill>
                <a:latin typeface="Georgia"/>
                <a:cs typeface="Georgia"/>
              </a:rPr>
              <a:t/>
            </a:r>
            <a:br>
              <a:rPr lang="en-GB" sz="2000" dirty="0" smtClean="0">
                <a:solidFill>
                  <a:srgbClr val="004700"/>
                </a:solidFill>
                <a:latin typeface="Georgia"/>
                <a:cs typeface="Georgia"/>
              </a:rPr>
            </a:br>
            <a:endParaRPr lang="en-GB" sz="2000" dirty="0">
              <a:solidFill>
                <a:srgbClr val="00470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388" y="3504837"/>
            <a:ext cx="6144683" cy="72008"/>
          </a:xfrm>
          <a:prstGeom prst="rect">
            <a:avLst/>
          </a:prstGeom>
          <a:solidFill>
            <a:srgbClr val="E1CA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wo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621"/>
            <a:ext cx="6018977" cy="2785500"/>
          </a:xfrm>
          <a:prstGeom prst="rect">
            <a:avLst/>
          </a:prstGeom>
        </p:spPr>
      </p:pic>
      <p:pic>
        <p:nvPicPr>
          <p:cNvPr id="11" name="Picture 10" descr="hvezd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49" y="2772668"/>
            <a:ext cx="384043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3776" y="-49398"/>
            <a:ext cx="9336578" cy="1325563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Working holidays and team building </a:t>
            </a:r>
            <a:endParaRPr lang="en-GB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003776" y="877271"/>
            <a:ext cx="9660844" cy="1089435"/>
          </a:xfrm>
        </p:spPr>
        <p:txBody>
          <a:bodyPr>
            <a:noAutofit/>
          </a:bodyPr>
          <a:lstStyle/>
          <a:p>
            <a:pPr marL="0" lvl="3" indent="0">
              <a:buNone/>
            </a:pPr>
            <a:r>
              <a:rPr lang="cs-CZ" sz="2000" dirty="0" smtClean="0"/>
              <a:t>2-3 working holiday weeks annually since 2016 on Pilot project site – Zdislavice, Prague, this year expanding to other sites</a:t>
            </a:r>
          </a:p>
          <a:p>
            <a:pPr marL="0" lvl="3" indent="0">
              <a:buNone/>
            </a:pPr>
            <a:endParaRPr lang="cs-CZ" sz="2000" dirty="0" smtClean="0"/>
          </a:p>
          <a:p>
            <a:pPr marL="0" lvl="3" indent="0">
              <a:buNone/>
            </a:pPr>
            <a:r>
              <a:rPr lang="cs-CZ" sz="2000" dirty="0" smtClean="0"/>
              <a:t>Corporate team building weekends</a:t>
            </a:r>
          </a:p>
          <a:p>
            <a:pPr marL="0" lvl="3" indent="0">
              <a:buNone/>
            </a:pPr>
            <a:endParaRPr lang="en-GB" sz="2000" b="1" dirty="0" smtClean="0"/>
          </a:p>
          <a:p>
            <a:pPr marL="0" lvl="3" indent="0">
              <a:buNone/>
            </a:pPr>
            <a:endParaRPr lang="en-GB" sz="2000" dirty="0" smtClean="0"/>
          </a:p>
          <a:p>
            <a:pPr marL="0" lvl="3" indent="0">
              <a:buNone/>
            </a:pPr>
            <a:endParaRPr lang="en-GB" sz="2000" dirty="0" smtClean="0"/>
          </a:p>
          <a:p>
            <a:pPr marL="0" lvl="3" indent="0">
              <a:buNone/>
            </a:pPr>
            <a:endParaRPr lang="en-GB" sz="2000" dirty="0" smtClean="0"/>
          </a:p>
          <a:p>
            <a:pPr marL="0" lvl="3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9" name="Obdélník 8"/>
          <p:cNvSpPr/>
          <p:nvPr/>
        </p:nvSpPr>
        <p:spPr>
          <a:xfrm>
            <a:off x="815413" y="2348903"/>
            <a:ext cx="4992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>
              <a:buNone/>
            </a:pPr>
            <a:endParaRPr lang="cs-CZ" dirty="0" smtClean="0"/>
          </a:p>
          <a:p>
            <a:pPr marL="342900" lvl="3" indent="-342900">
              <a:buNone/>
            </a:pPr>
            <a:endParaRPr lang="en-GB" dirty="0" smtClean="0"/>
          </a:p>
        </p:txBody>
      </p:sp>
      <p:sp>
        <p:nvSpPr>
          <p:cNvPr id="10" name="Obdélník 9"/>
          <p:cNvSpPr/>
          <p:nvPr/>
        </p:nvSpPr>
        <p:spPr>
          <a:xfrm>
            <a:off x="6672065" y="2276895"/>
            <a:ext cx="499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>
              <a:buNone/>
            </a:pPr>
            <a:r>
              <a:rPr lang="cs-CZ" dirty="0" smtClean="0"/>
              <a:t> 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9153" y="1673005"/>
            <a:ext cx="4442847" cy="5283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73006"/>
            <a:ext cx="7749153" cy="528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140" y="3965569"/>
            <a:ext cx="4318860" cy="2892431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017222" y="320675"/>
            <a:ext cx="9336578" cy="1325563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Working holidays cont’d </a:t>
            </a:r>
            <a:endParaRPr lang="en-GB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86" y="1754726"/>
            <a:ext cx="3962400" cy="2223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8027" y="1754726"/>
            <a:ext cx="3851973" cy="2250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75"/>
          <a:stretch/>
        </p:blipFill>
        <p:spPr>
          <a:xfrm>
            <a:off x="-16785" y="3978072"/>
            <a:ext cx="3821372" cy="287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1904"/>
          </a:xfrm>
        </p:spPr>
      </p:pic>
    </p:spTree>
    <p:extLst>
      <p:ext uri="{BB962C8B-B14F-4D97-AF65-F5344CB8AC3E}">
        <p14:creationId xmlns:p14="http://schemas.microsoft.com/office/powerpoint/2010/main" val="37707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646238"/>
            <a:ext cx="12192000" cy="5224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4741" y="508378"/>
            <a:ext cx="10357258" cy="584775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342900" lvl="2" indent="-342900" algn="ctr"/>
            <a:r>
              <a:rPr lang="en-GB" sz="3200" i="1" dirty="0" smtClean="0">
                <a:solidFill>
                  <a:schemeClr val="bg1"/>
                </a:solidFill>
              </a:rPr>
              <a:t> </a:t>
            </a:r>
            <a:endParaRPr lang="en-GB" sz="32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3745" y="461884"/>
            <a:ext cx="10357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ctr"/>
            <a:r>
              <a:rPr lang="en-GB" sz="4000" i="1" dirty="0" smtClean="0">
                <a:solidFill>
                  <a:schemeClr val="bg1"/>
                </a:solidFill>
              </a:rPr>
              <a:t>Baroque Festival in Moravia</a:t>
            </a:r>
            <a:endParaRPr lang="en-GB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3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349" y="228600"/>
            <a:ext cx="11448715" cy="9906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CNTA     </a:t>
            </a:r>
            <a:r>
              <a:rPr lang="en-GB" sz="4000" b="1" dirty="0" smtClean="0"/>
              <a:t>Czech National Trust Abroad - CNTA</a:t>
            </a:r>
            <a:endParaRPr lang="en-GB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 lvl="2">
              <a:buNone/>
            </a:pPr>
            <a:endParaRPr lang="en-GB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496053" y="3571500"/>
            <a:ext cx="6575395" cy="295232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marL="685800" lvl="2" indent="0">
              <a:spcBef>
                <a:spcPts val="500"/>
              </a:spcBef>
              <a:buClr>
                <a:schemeClr val="accent2"/>
              </a:buClr>
              <a:buSzPct val="75000"/>
            </a:pPr>
            <a:r>
              <a:rPr lang="en-GB" altLang="en-US" sz="2300" b="1" dirty="0" smtClean="0">
                <a:latin typeface="+mn-lt"/>
              </a:rPr>
              <a:t>Patrons and advisors: </a:t>
            </a:r>
          </a:p>
          <a:p>
            <a:pPr marL="1028700" lvl="2" indent="-342900">
              <a:spcBef>
                <a:spcPts val="500"/>
              </a:spcBef>
              <a:buClr>
                <a:schemeClr val="accent2"/>
              </a:buClr>
              <a:buSzPct val="75000"/>
              <a:buFont typeface="Arial" charset="0"/>
              <a:buChar char="•"/>
            </a:pPr>
            <a:r>
              <a:rPr lang="en-GB" altLang="en-US" sz="2300" dirty="0" smtClean="0">
                <a:latin typeface="+mn-lt"/>
              </a:rPr>
              <a:t>Baroness Kay Andrews , Alastair Laing,</a:t>
            </a:r>
          </a:p>
          <a:p>
            <a:pPr marL="1028700" lvl="2" indent="-342900">
              <a:spcBef>
                <a:spcPts val="500"/>
              </a:spcBef>
              <a:buClr>
                <a:schemeClr val="accent2"/>
              </a:buClr>
              <a:buSzPct val="75000"/>
              <a:buFont typeface="Arial" charset="0"/>
              <a:buChar char="•"/>
            </a:pPr>
            <a:r>
              <a:rPr lang="en-GB" altLang="en-US" sz="2300" dirty="0" smtClean="0">
                <a:latin typeface="+mn-lt"/>
              </a:rPr>
              <a:t>Dr Jose Hlavnicka, Irena Murray-Zantovska, Richard Bassett</a:t>
            </a:r>
          </a:p>
          <a:p>
            <a:pPr marL="685800" lvl="2" indent="0">
              <a:spcBef>
                <a:spcPts val="500"/>
              </a:spcBef>
              <a:buClr>
                <a:schemeClr val="accent2"/>
              </a:buClr>
              <a:buSzPct val="75000"/>
            </a:pPr>
            <a:r>
              <a:rPr lang="en-GB" altLang="en-US" sz="2300" b="1" dirty="0" smtClean="0">
                <a:latin typeface="+mn-lt"/>
              </a:rPr>
              <a:t>Trustees: </a:t>
            </a:r>
          </a:p>
          <a:p>
            <a:pPr marL="1028700" lvl="2" indent="-342900">
              <a:spcBef>
                <a:spcPts val="500"/>
              </a:spcBef>
              <a:buClr>
                <a:schemeClr val="accent2"/>
              </a:buClr>
              <a:buSzPct val="75000"/>
              <a:buFont typeface="Arial" charset="0"/>
              <a:buChar char="•"/>
            </a:pPr>
            <a:r>
              <a:rPr lang="en-GB" altLang="en-US" sz="2300" dirty="0" smtClean="0">
                <a:latin typeface="+mn-lt"/>
              </a:rPr>
              <a:t>Irena Edwards, Catherine Leonard, Michael De Val , Zuzana Princova</a:t>
            </a:r>
            <a:endParaRPr lang="en-GB" altLang="en-US" sz="1400" dirty="0" smtClean="0">
              <a:latin typeface="+mn-lt"/>
            </a:endParaRPr>
          </a:p>
          <a:p>
            <a:pPr marL="685800" lvl="2" indent="0">
              <a:spcBef>
                <a:spcPts val="500"/>
              </a:spcBef>
              <a:buClr>
                <a:schemeClr val="accent2"/>
              </a:buClr>
              <a:buSzPct val="75000"/>
            </a:pPr>
            <a:r>
              <a:rPr lang="en-GB" altLang="en-US" sz="2300" b="1" dirty="0" smtClean="0">
                <a:latin typeface="+mn-lt"/>
              </a:rPr>
              <a:t>Executive Board: </a:t>
            </a:r>
          </a:p>
          <a:p>
            <a:pPr marL="1028700" lvl="2" indent="-342900">
              <a:spcBef>
                <a:spcPts val="500"/>
              </a:spcBef>
              <a:buClr>
                <a:schemeClr val="accent2"/>
              </a:buClr>
              <a:buSzPct val="75000"/>
              <a:buFont typeface="Arial" charset="0"/>
              <a:buChar char="•"/>
            </a:pPr>
            <a:r>
              <a:rPr lang="en-GB" altLang="en-US" sz="2300" dirty="0" smtClean="0">
                <a:latin typeface="+mn-lt"/>
              </a:rPr>
              <a:t>Trustees,  Zuzana Princova, Eva Bonfield, </a:t>
            </a:r>
          </a:p>
          <a:p>
            <a:pPr marL="1028700" lvl="2" indent="-342900">
              <a:spcBef>
                <a:spcPts val="500"/>
              </a:spcBef>
              <a:buClr>
                <a:schemeClr val="accent2"/>
              </a:buClr>
              <a:buSzPct val="75000"/>
              <a:buFont typeface="Arial" charset="0"/>
              <a:buChar char="•"/>
            </a:pPr>
            <a:r>
              <a:rPr lang="en-GB" altLang="en-US" sz="2300" dirty="0" smtClean="0">
                <a:latin typeface="+mn-lt"/>
              </a:rPr>
              <a:t>Petr + Martin Krpata</a:t>
            </a:r>
            <a:r>
              <a:rPr lang="en-GB" altLang="en-US" sz="1400" dirty="0" smtClean="0"/>
              <a:t/>
            </a:r>
            <a:br>
              <a:rPr lang="en-GB" altLang="en-US" sz="1400" dirty="0" smtClean="0"/>
            </a:br>
            <a:endParaRPr lang="en-GB" altLang="en-US" sz="2000" dirty="0" smtClean="0"/>
          </a:p>
          <a:p>
            <a:pPr lvl="2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GB" altLang="en-US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8200" y="1858446"/>
            <a:ext cx="11233248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Clr>
                <a:schemeClr val="accent2"/>
              </a:buClr>
              <a:buSzPct val="75000"/>
              <a:buFont typeface="Arial" charset="0"/>
              <a:buChar char="•"/>
            </a:pPr>
            <a:r>
              <a:rPr lang="cs-CZ" sz="2000" dirty="0"/>
              <a:t> </a:t>
            </a:r>
            <a:r>
              <a:rPr lang="en-GB" sz="2000" dirty="0" smtClean="0"/>
              <a:t>Registered Charity in England and Wales No.1162843</a:t>
            </a:r>
            <a:endParaRPr lang="en-GB" altLang="en-US" sz="2000" dirty="0" smtClean="0"/>
          </a:p>
          <a:p>
            <a:pPr marL="342900" indent="-342900">
              <a:spcBef>
                <a:spcPts val="500"/>
              </a:spcBef>
              <a:buClr>
                <a:schemeClr val="accent2"/>
              </a:buClr>
              <a:buSzPct val="75000"/>
              <a:buFont typeface="Arial" charset="0"/>
              <a:buChar char="•"/>
            </a:pPr>
            <a:r>
              <a:rPr lang="cs-CZ" altLang="en-US" sz="2000" dirty="0" smtClean="0"/>
              <a:t> </a:t>
            </a:r>
            <a:r>
              <a:rPr lang="en-GB" altLang="en-US" sz="2000" dirty="0" smtClean="0"/>
              <a:t>Independent organisation based in London</a:t>
            </a:r>
          </a:p>
          <a:p>
            <a:pPr marL="342900" indent="-342900">
              <a:spcBef>
                <a:spcPts val="500"/>
              </a:spcBef>
              <a:buClr>
                <a:schemeClr val="accent2"/>
              </a:buClr>
              <a:buSzPct val="75000"/>
              <a:buFont typeface="Arial" charset="0"/>
              <a:buChar char="•"/>
            </a:pPr>
            <a:r>
              <a:rPr lang="cs-CZ" altLang="en-US" sz="2000" dirty="0" smtClean="0"/>
              <a:t> </a:t>
            </a:r>
            <a:r>
              <a:rPr lang="en-GB" altLang="en-US" sz="2000" dirty="0" smtClean="0"/>
              <a:t>Raising funds and supporting CNT in UK and internationally </a:t>
            </a:r>
          </a:p>
          <a:p>
            <a:pPr marL="342900" indent="-342900">
              <a:buFont typeface="Arial" charset="0"/>
              <a:buChar char="•"/>
            </a:pPr>
            <a:endParaRPr lang="cs-CZ" sz="2100" dirty="0"/>
          </a:p>
        </p:txBody>
      </p:sp>
      <p:pic>
        <p:nvPicPr>
          <p:cNvPr id="8" name="Obrázek 7" descr="CNTA tea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138833"/>
            <a:ext cx="5999989" cy="37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7222" y="-105402"/>
            <a:ext cx="9336578" cy="1325563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CNTA annual special</a:t>
            </a:r>
            <a:r>
              <a:rPr lang="cs-CZ" sz="4000" b="1" dirty="0" smtClean="0"/>
              <a:t> events</a:t>
            </a:r>
            <a:endParaRPr lang="en-GB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2017222" y="941765"/>
            <a:ext cx="11856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/>
            <a:r>
              <a:rPr lang="en-GB" sz="2400" dirty="0" smtClean="0"/>
              <a:t>Celebrating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</a:t>
            </a:r>
            <a:r>
              <a:rPr lang="en-GB" sz="2400" dirty="0"/>
              <a:t>A</a:t>
            </a:r>
            <a:r>
              <a:rPr lang="en-GB" sz="2400" dirty="0" smtClean="0"/>
              <a:t>nniversary of Czech National Trust June 2015</a:t>
            </a:r>
          </a:p>
          <a:p>
            <a:pPr marL="342900" lvl="2" indent="-342900"/>
            <a:r>
              <a:rPr lang="en-GB" sz="2400" dirty="0" smtClean="0"/>
              <a:t>Czech Embassy in London</a:t>
            </a:r>
            <a:endParaRPr lang="en-GB" sz="1600" dirty="0" smtClean="0"/>
          </a:p>
        </p:txBody>
      </p:sp>
      <p:sp>
        <p:nvSpPr>
          <p:cNvPr id="8" name="Obdélník 7"/>
          <p:cNvSpPr/>
          <p:nvPr/>
        </p:nvSpPr>
        <p:spPr>
          <a:xfrm>
            <a:off x="6685511" y="1954580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/>
            <a:r>
              <a:rPr lang="en-GB" sz="2000" dirty="0" smtClean="0">
                <a:latin typeface="Calibri"/>
              </a:rPr>
              <a:t>Presentation of pilot project</a:t>
            </a:r>
          </a:p>
          <a:p>
            <a:pPr marL="342900" lvl="2" indent="-342900"/>
            <a:r>
              <a:rPr lang="en-GB" sz="2000" dirty="0" smtClean="0">
                <a:latin typeface="Calibri"/>
              </a:rPr>
              <a:t>CNTA announcement</a:t>
            </a:r>
          </a:p>
        </p:txBody>
      </p:sp>
      <p:pic>
        <p:nvPicPr>
          <p:cNvPr id="10" name="Obrázek 9" descr="Czech_trust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076" y="2844284"/>
            <a:ext cx="4124209" cy="2543899"/>
          </a:xfrm>
          <a:prstGeom prst="rect">
            <a:avLst/>
          </a:prstGeom>
        </p:spPr>
      </p:pic>
      <p:pic>
        <p:nvPicPr>
          <p:cNvPr id="11" name="Obrázek 10" descr="Czech_trust5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54580"/>
            <a:ext cx="6144687" cy="4903421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6685511" y="5559938"/>
            <a:ext cx="5615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/>
            <a:r>
              <a:rPr lang="en-GB" sz="2000" dirty="0" smtClean="0">
                <a:latin typeface="Calibri"/>
              </a:rPr>
              <a:t> Lecture: Prof. Zdenek Lukes </a:t>
            </a:r>
          </a:p>
          <a:p>
            <a:pPr marL="342900" lvl="2" indent="-342900"/>
            <a:r>
              <a:rPr lang="en-GB" sz="2000" dirty="0" smtClean="0">
                <a:latin typeface="Calibri"/>
              </a:rPr>
              <a:t> leading Czech historian of architecture</a:t>
            </a:r>
          </a:p>
        </p:txBody>
      </p:sp>
    </p:spTree>
    <p:extLst>
      <p:ext uri="{BB962C8B-B14F-4D97-AF65-F5344CB8AC3E}">
        <p14:creationId xmlns:p14="http://schemas.microsoft.com/office/powerpoint/2010/main" val="27257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0727" y="796787"/>
            <a:ext cx="11613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Celebrating 3rd Anniversary of Czech National Trust, London June 2017</a:t>
            </a:r>
          </a:p>
          <a:p>
            <a:r>
              <a:rPr lang="en-US" sz="2400" dirty="0">
                <a:solidFill>
                  <a:prstClr val="black"/>
                </a:solidFill>
              </a:rPr>
              <a:t>Presenting Czech Architectural Cubism by Prof. Architect Zdeněk Lukeš 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970727" y="-113277"/>
            <a:ext cx="9336578" cy="1325563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CNTA annual special</a:t>
            </a:r>
            <a:r>
              <a:rPr lang="cs-CZ" sz="4000" b="1" dirty="0" smtClean="0"/>
              <a:t> events</a:t>
            </a:r>
            <a:endParaRPr lang="en-GB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62"/>
          <a:stretch/>
        </p:blipFill>
        <p:spPr>
          <a:xfrm>
            <a:off x="0" y="1756901"/>
            <a:ext cx="12192001" cy="510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33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123128" y="212888"/>
            <a:ext cx="93365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CNTA annual special</a:t>
            </a:r>
            <a:r>
              <a:rPr lang="cs-CZ" sz="4000" b="1" dirty="0" smtClean="0"/>
              <a:t> events</a:t>
            </a:r>
            <a:endParaRPr lang="en-GB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169622" y="1106140"/>
            <a:ext cx="913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/>
            <a:r>
              <a:rPr lang="en-GB" sz="2400" dirty="0">
                <a:solidFill>
                  <a:prstClr val="black"/>
                </a:solidFill>
              </a:rPr>
              <a:t>Celebrating </a:t>
            </a:r>
            <a:r>
              <a:rPr lang="en-GB" sz="2400" dirty="0" smtClean="0">
                <a:solidFill>
                  <a:prstClr val="black"/>
                </a:solidFill>
              </a:rPr>
              <a:t>4th </a:t>
            </a:r>
            <a:r>
              <a:rPr lang="en-GB" sz="2400" dirty="0">
                <a:solidFill>
                  <a:prstClr val="black"/>
                </a:solidFill>
              </a:rPr>
              <a:t>Anniversary of Czech National Trust June </a:t>
            </a:r>
            <a:r>
              <a:rPr lang="en-GB" sz="2400" dirty="0" smtClean="0">
                <a:solidFill>
                  <a:prstClr val="black"/>
                </a:solidFill>
              </a:rPr>
              <a:t>2018, London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0"/>
            <a:ext cx="4064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7654"/>
            <a:ext cx="406400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999" y="1667654"/>
            <a:ext cx="8128001" cy="519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27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2033527"/>
            <a:ext cx="3682072" cy="4824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070" y="2021081"/>
            <a:ext cx="3618930" cy="4836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2068" y="3977765"/>
            <a:ext cx="4937555" cy="2898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2066" y="2039359"/>
            <a:ext cx="4937557" cy="2963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697381"/>
            <a:ext cx="36347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Diamant Baroque Sculpture with Cubist Frame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4772" y="1681883"/>
            <a:ext cx="49848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Zdeněk Pešánek Light Sculpture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82068" y="4630606"/>
            <a:ext cx="49612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Otto Gutfreund Sculpture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73070" y="1675955"/>
            <a:ext cx="3618930" cy="3752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Meteorological Columns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96617" y="508408"/>
            <a:ext cx="4132106" cy="707886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342900" lvl="2" indent="-342900" algn="ctr"/>
            <a:r>
              <a:rPr lang="en-GB" sz="4000" i="1" dirty="0" smtClean="0">
                <a:solidFill>
                  <a:schemeClr val="bg1"/>
                </a:solidFill>
              </a:rPr>
              <a:t>Prague Gems </a:t>
            </a:r>
            <a:endParaRPr lang="en-GB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3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to establishment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2086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Founded 2013 in Kromeriz, Moravia – to fulfill a need</a:t>
            </a:r>
          </a:p>
          <a:p>
            <a:r>
              <a:rPr lang="en-US" sz="2400" dirty="0" smtClean="0"/>
              <a:t>Launched in London June 2014 – a flying start</a:t>
            </a:r>
          </a:p>
          <a:p>
            <a:r>
              <a:rPr lang="en-US" sz="2400" dirty="0" smtClean="0"/>
              <a:t>Reasons why CNT was founded</a:t>
            </a:r>
          </a:p>
          <a:p>
            <a:r>
              <a:rPr lang="en-US" sz="2400" dirty="0" smtClean="0"/>
              <a:t>Main Aims and Mission </a:t>
            </a:r>
          </a:p>
          <a:p>
            <a:r>
              <a:rPr lang="en-US" sz="2400" dirty="0" smtClean="0"/>
              <a:t>CNTA , London founded 2015 supports and fundraises internationally </a:t>
            </a:r>
          </a:p>
          <a:p>
            <a:r>
              <a:rPr lang="en-US" sz="2400" dirty="0" smtClean="0"/>
              <a:t>Launch of pilot project in Moravia, June 2016</a:t>
            </a:r>
          </a:p>
          <a:p>
            <a:r>
              <a:rPr lang="en-US" sz="2400" dirty="0" smtClean="0"/>
              <a:t>Prague Group from end 2016</a:t>
            </a:r>
          </a:p>
          <a:p>
            <a:r>
              <a:rPr lang="en-US" sz="2400" dirty="0"/>
              <a:t>INTO gives protection and credibility, shares know how &amp; networks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8664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646257"/>
            <a:ext cx="3962410" cy="3189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529" y="1646239"/>
            <a:ext cx="3717471" cy="5211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8" y="4107051"/>
            <a:ext cx="3962408" cy="2775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400" y="4107032"/>
            <a:ext cx="4536141" cy="2750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96617" y="508408"/>
            <a:ext cx="4132106" cy="707886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342900" lvl="2" indent="-342900" algn="ctr"/>
            <a:r>
              <a:rPr lang="en-GB" sz="4000" i="1" dirty="0" smtClean="0">
                <a:solidFill>
                  <a:schemeClr val="bg1"/>
                </a:solidFill>
              </a:rPr>
              <a:t>Other Projects</a:t>
            </a:r>
            <a:endParaRPr lang="en-GB" sz="4000" i="1" dirty="0">
              <a:solidFill>
                <a:schemeClr val="bg1"/>
              </a:solidFill>
            </a:endParaRPr>
          </a:p>
        </p:txBody>
      </p:sp>
      <p:pic>
        <p:nvPicPr>
          <p:cNvPr id="10" name="officeArt object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1376" y="1646238"/>
            <a:ext cx="4503153" cy="24607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715954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2552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443" y="1"/>
            <a:ext cx="5357349" cy="707886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342900" lvl="2" indent="-342900" algn="ctr"/>
            <a:r>
              <a:rPr lang="en-GB" sz="4000" i="1" dirty="0" smtClean="0">
                <a:solidFill>
                  <a:schemeClr val="bg1"/>
                </a:solidFill>
              </a:rPr>
              <a:t>Ticket to a New World</a:t>
            </a:r>
            <a:endParaRPr lang="en-GB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25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6650" y="200632"/>
            <a:ext cx="5357349" cy="1323439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342900" lvl="2" indent="-342900" algn="ctr"/>
            <a:r>
              <a:rPr lang="en-GB" sz="4000" i="1" dirty="0" smtClean="0">
                <a:solidFill>
                  <a:schemeClr val="bg1"/>
                </a:solidFill>
              </a:rPr>
              <a:t>Ticket to a New World </a:t>
            </a:r>
            <a:r>
              <a:rPr lang="mr-IN" sz="4000" i="1" dirty="0" smtClean="0">
                <a:solidFill>
                  <a:schemeClr val="bg1"/>
                </a:solidFill>
              </a:rPr>
              <a:t>–</a:t>
            </a:r>
            <a:r>
              <a:rPr lang="en-GB" sz="4000" i="1" dirty="0" smtClean="0">
                <a:solidFill>
                  <a:schemeClr val="bg1"/>
                </a:solidFill>
              </a:rPr>
              <a:t> the opening!</a:t>
            </a:r>
            <a:endParaRPr lang="en-GB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720312"/>
            <a:ext cx="3853265" cy="5137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27" y="4051770"/>
            <a:ext cx="4210373" cy="2806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3264" y="4051769"/>
            <a:ext cx="4128363" cy="2806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3264" y="1720312"/>
            <a:ext cx="4244813" cy="250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1627" y="1720310"/>
            <a:ext cx="4210373" cy="24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66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4741" y="508379"/>
            <a:ext cx="4984513" cy="584775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342900" lvl="2" indent="-342900" algn="ctr"/>
            <a:r>
              <a:rPr lang="en-US" sz="3200" dirty="0" smtClean="0">
                <a:solidFill>
                  <a:schemeClr val="bg1"/>
                </a:solidFill>
              </a:rPr>
              <a:t>Rožmital chatteau</a:t>
            </a:r>
            <a:endParaRPr lang="en-GB" sz="32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766807"/>
            <a:ext cx="7048500" cy="50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17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3987"/>
            <a:ext cx="12192000" cy="6981987"/>
          </a:xfrm>
        </p:spPr>
      </p:pic>
    </p:spTree>
    <p:extLst>
      <p:ext uri="{BB962C8B-B14F-4D97-AF65-F5344CB8AC3E}">
        <p14:creationId xmlns:p14="http://schemas.microsoft.com/office/powerpoint/2010/main" val="3330830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next and lessons learned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109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aise money from a wider base to have a secure base income</a:t>
            </a:r>
          </a:p>
          <a:p>
            <a:r>
              <a:rPr lang="en-US" dirty="0"/>
              <a:t>L</a:t>
            </a:r>
            <a:r>
              <a:rPr lang="en-US" dirty="0" smtClean="0"/>
              <a:t>everage income and funds from projects</a:t>
            </a:r>
          </a:p>
          <a:p>
            <a:r>
              <a:rPr lang="en-US" dirty="0"/>
              <a:t>G</a:t>
            </a:r>
            <a:r>
              <a:rPr lang="en-US" dirty="0" smtClean="0"/>
              <a:t>et more volunteers, build our administrative capacity</a:t>
            </a:r>
          </a:p>
          <a:p>
            <a:r>
              <a:rPr lang="en-US" dirty="0"/>
              <a:t>C</a:t>
            </a:r>
            <a:r>
              <a:rPr lang="en-US" dirty="0" smtClean="0"/>
              <a:t>reate a first class web site/IT capability and platform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Long term aims:</a:t>
            </a:r>
          </a:p>
          <a:p>
            <a:pPr marL="0" indent="0">
              <a:buNone/>
            </a:pPr>
            <a:r>
              <a:rPr lang="en-US" sz="2400" dirty="0" smtClean="0"/>
              <a:t>Change the balance of our finances from fund raising to revenue from the projects</a:t>
            </a:r>
          </a:p>
          <a:p>
            <a:pPr marL="0" indent="0">
              <a:buNone/>
            </a:pPr>
            <a:r>
              <a:rPr lang="en-US" sz="2400" dirty="0" smtClean="0"/>
              <a:t>Make the organisation autonomous, largely self financing and Cz based</a:t>
            </a:r>
          </a:p>
          <a:p>
            <a:pPr marL="0" indent="0">
              <a:buNone/>
            </a:pPr>
            <a:r>
              <a:rPr lang="en-US" sz="2400" dirty="0" smtClean="0"/>
              <a:t>Create a membership organisation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58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" y="0"/>
            <a:ext cx="6239436" cy="6858000"/>
            <a:chOff x="5934635" y="0"/>
            <a:chExt cx="6239436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4635" y="0"/>
              <a:ext cx="6239436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1358" y="5228"/>
              <a:ext cx="1786215" cy="103412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7" name="TextBox 6"/>
          <p:cNvSpPr txBox="1"/>
          <p:nvPr/>
        </p:nvSpPr>
        <p:spPr>
          <a:xfrm>
            <a:off x="6205264" y="609541"/>
            <a:ext cx="60592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concentrating powers and resources to save the heritage of  of our country we revive the places of our national identity and bring them back to life.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7111" y="1348799"/>
            <a:ext cx="5807446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>
              <a:solidFill>
                <a:schemeClr val="bg1"/>
              </a:solidFill>
              <a:ea typeface="Courier New" charset="0"/>
              <a:cs typeface="Courier New" charset="0"/>
            </a:endParaRPr>
          </a:p>
          <a:p>
            <a:endParaRPr lang="en-US" dirty="0">
              <a:solidFill>
                <a:schemeClr val="bg1"/>
              </a:solidFill>
              <a:ea typeface="Courier New" charset="0"/>
              <a:cs typeface="Courier New" charset="0"/>
            </a:endParaRPr>
          </a:p>
          <a:p>
            <a:endParaRPr lang="en-US" dirty="0"/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Follow us: facebook.com/czechnationaltrust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Visit our website: www.czechnationaltrust.org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Donate via https://paypal.me/CNTAbroad</a:t>
            </a:r>
          </a:p>
          <a:p>
            <a:endParaRPr lang="en-US" dirty="0" smtClean="0">
              <a:hlinkClick r:id="rId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mg_marie-von-ebner-eschenbach_fotonovinky_mf556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468397" cy="3878451"/>
          </a:xfrm>
          <a:prstGeom prst="rect">
            <a:avLst/>
          </a:prstGeom>
        </p:spPr>
      </p:pic>
      <p:pic>
        <p:nvPicPr>
          <p:cNvPr id="6" name="Obrázek 5" descr="Tomb of Marie von Ebner-Eschenbach-816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8397" y="-1"/>
            <a:ext cx="6723603" cy="378476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8397" y="3432875"/>
            <a:ext cx="6723603" cy="3425125"/>
          </a:xfrm>
        </p:spPr>
      </p:pic>
      <p:pic>
        <p:nvPicPr>
          <p:cNvPr id="9" name="Obrázek 4" descr="Mapa pozemků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2875"/>
            <a:ext cx="5468397" cy="3425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" y="0"/>
            <a:ext cx="5468397" cy="707886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342900" lvl="2" indent="-342900"/>
            <a:r>
              <a:rPr lang="en-GB" sz="4000" i="1" dirty="0" smtClean="0">
                <a:solidFill>
                  <a:schemeClr val="bg1"/>
                </a:solidFill>
              </a:rPr>
              <a:t>Inspirational </a:t>
            </a:r>
            <a:r>
              <a:rPr lang="en-GB" sz="4000" i="1" smtClean="0">
                <a:solidFill>
                  <a:schemeClr val="bg1"/>
                </a:solidFill>
              </a:rPr>
              <a:t>Pilot Project</a:t>
            </a:r>
            <a:endParaRPr lang="en-GB" sz="40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3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DSC_542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245818" cy="6858001"/>
          </a:xfrm>
          <a:prstGeom prst="rect">
            <a:avLst/>
          </a:prstGeom>
        </p:spPr>
      </p:pic>
      <p:pic>
        <p:nvPicPr>
          <p:cNvPr id="5" name="Obrázek 4" descr="DSC_540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6245817" y="0"/>
            <a:ext cx="613732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0"/>
            <a:ext cx="6245817" cy="707886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342900" lvl="2" indent="-342900"/>
            <a:r>
              <a:rPr lang="en-GB" sz="4000" i="1" dirty="0" smtClean="0">
                <a:solidFill>
                  <a:schemeClr val="bg1"/>
                </a:solidFill>
              </a:rPr>
              <a:t>Inspirational </a:t>
            </a:r>
            <a:r>
              <a:rPr lang="en-GB" sz="4000" i="1" smtClean="0">
                <a:solidFill>
                  <a:schemeClr val="bg1"/>
                </a:solidFill>
              </a:rPr>
              <a:t>Pilot Project</a:t>
            </a:r>
            <a:endParaRPr lang="en-GB" sz="40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3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rázek 4" descr="IMG_6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2117" y="1646238"/>
            <a:ext cx="6939883" cy="5207431"/>
          </a:xfrm>
          <a:prstGeom prst="rect">
            <a:avLst/>
          </a:prstGeom>
        </p:spPr>
      </p:pic>
      <p:pic>
        <p:nvPicPr>
          <p:cNvPr id="5" name="Obrázek 6" descr="IMG_63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6237"/>
            <a:ext cx="6515100" cy="5207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4741" y="508378"/>
            <a:ext cx="10357259" cy="584775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342900" lvl="2" indent="-342900"/>
            <a:r>
              <a:rPr lang="en-GB" sz="3200" dirty="0" smtClean="0">
                <a:solidFill>
                  <a:schemeClr val="bg1"/>
                </a:solidFill>
              </a:rPr>
              <a:t>Land Clearance May 2015 </a:t>
            </a:r>
            <a:r>
              <a:rPr lang="mr-IN" sz="3200" dirty="0" smtClean="0">
                <a:solidFill>
                  <a:schemeClr val="bg1"/>
                </a:solidFill>
              </a:rPr>
              <a:t>–</a:t>
            </a:r>
            <a:r>
              <a:rPr lang="en-GB" sz="3200" dirty="0" smtClean="0">
                <a:solidFill>
                  <a:schemeClr val="bg1"/>
                </a:solidFill>
              </a:rPr>
              <a:t> after 50 years of neglect!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4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5851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731" y="192992"/>
            <a:ext cx="9336578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CNT Launch 2014: </a:t>
            </a:r>
            <a:br>
              <a:rPr lang="en-US" sz="3600" b="1" dirty="0" smtClean="0"/>
            </a:br>
            <a:r>
              <a:rPr lang="en-US" sz="3600" b="1" dirty="0" smtClean="0"/>
              <a:t>Flying start in the Reform Club, London</a:t>
            </a:r>
            <a:endParaRPr lang="en-US" sz="3600" b="1" dirty="0"/>
          </a:p>
        </p:txBody>
      </p:sp>
      <p:pic>
        <p:nvPicPr>
          <p:cNvPr id="4" name="Obrázek 4" descr="1270099_643901522357380_157190833260227451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7971" y="1726305"/>
            <a:ext cx="8684029" cy="3218346"/>
          </a:xfrm>
          <a:prstGeom prst="rect">
            <a:avLst/>
          </a:prstGeom>
        </p:spPr>
      </p:pic>
      <p:pic>
        <p:nvPicPr>
          <p:cNvPr id="6" name="Obrázek 5" descr="10321141_643909559023243_3786179056374366964_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971" y="4045949"/>
            <a:ext cx="4452850" cy="2812051"/>
          </a:xfrm>
          <a:prstGeom prst="rect">
            <a:avLst/>
          </a:prstGeom>
        </p:spPr>
      </p:pic>
      <p:pic>
        <p:nvPicPr>
          <p:cNvPr id="7" name="Picture 2" descr="https://scontent-vie1-1.xx.fbcdn.net/hphotos-xaf1/t31.0-8/10382296_643909819023217_8806756061373027507_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3841" y="4045949"/>
            <a:ext cx="4328160" cy="28120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630450"/>
            <a:ext cx="3507971" cy="830997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342900" lvl="2" indent="-342900" algn="ctr"/>
            <a:r>
              <a:rPr lang="en-GB" sz="2800" dirty="0">
                <a:solidFill>
                  <a:schemeClr val="bg1"/>
                </a:solidFill>
              </a:rPr>
              <a:t>£ 21,000 raised</a:t>
            </a:r>
          </a:p>
          <a:p>
            <a:pPr marL="342900" lvl="2" indent="-342900" algn="ctr"/>
            <a:r>
              <a:rPr lang="en-GB" sz="2000" dirty="0">
                <a:solidFill>
                  <a:schemeClr val="bg1"/>
                </a:solidFill>
              </a:rPr>
              <a:t>towards pilot project</a:t>
            </a:r>
          </a:p>
        </p:txBody>
      </p:sp>
    </p:spTree>
    <p:extLst>
      <p:ext uri="{BB962C8B-B14F-4D97-AF65-F5344CB8AC3E}">
        <p14:creationId xmlns:p14="http://schemas.microsoft.com/office/powerpoint/2010/main" val="39229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222" y="124550"/>
            <a:ext cx="9336578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The role of INTO and 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6238"/>
            <a:ext cx="12192000" cy="556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8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553</Words>
  <Application>Microsoft Office PowerPoint</Application>
  <PresentationFormat>Custom</PresentationFormat>
  <Paragraphs>112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New meaning to old values    Practitioners in Partnership:  Sharing best practice across the INTO network  London, 5.11.2018 Dr Irena Edwards, Chairman </vt:lpstr>
      <vt:lpstr>Journey to establishment </vt:lpstr>
      <vt:lpstr>PowerPoint Presentation</vt:lpstr>
      <vt:lpstr>PowerPoint Presentation</vt:lpstr>
      <vt:lpstr>PowerPoint Presentation</vt:lpstr>
      <vt:lpstr>PowerPoint Presentation</vt:lpstr>
      <vt:lpstr>CNT Launch 2014:  Flying start in the Reform Club, London</vt:lpstr>
      <vt:lpstr>The role of INTO and NT</vt:lpstr>
      <vt:lpstr>PowerPoint Presentation</vt:lpstr>
      <vt:lpstr>PowerPoint Presentation</vt:lpstr>
      <vt:lpstr>Working holidays and team building </vt:lpstr>
      <vt:lpstr>Working holidays cont’d </vt:lpstr>
      <vt:lpstr>PowerPoint Presentation</vt:lpstr>
      <vt:lpstr>PowerPoint Presentation</vt:lpstr>
      <vt:lpstr>CNTA     Czech National Trust Abroad - CNTA</vt:lpstr>
      <vt:lpstr>CNTA annual special events</vt:lpstr>
      <vt:lpstr>CNTA annual special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next and lessons learned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Edwards</dc:creator>
  <cp:lastModifiedBy>Leonard, Catherine</cp:lastModifiedBy>
  <cp:revision>107</cp:revision>
  <cp:lastPrinted>2017-10-15T10:38:48Z</cp:lastPrinted>
  <dcterms:created xsi:type="dcterms:W3CDTF">2017-06-21T09:50:55Z</dcterms:created>
  <dcterms:modified xsi:type="dcterms:W3CDTF">2018-11-09T12:58:39Z</dcterms:modified>
</cp:coreProperties>
</file>